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3" r:id="rId2"/>
    <p:sldId id="286" r:id="rId3"/>
    <p:sldId id="329" r:id="rId4"/>
    <p:sldId id="297" r:id="rId5"/>
    <p:sldId id="257" r:id="rId6"/>
    <p:sldId id="331" r:id="rId7"/>
    <p:sldId id="330" r:id="rId8"/>
    <p:sldId id="332" r:id="rId9"/>
    <p:sldId id="335" r:id="rId10"/>
    <p:sldId id="292"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09" autoAdjust="0"/>
  </p:normalViewPr>
  <p:slideViewPr>
    <p:cSldViewPr>
      <p:cViewPr varScale="1">
        <p:scale>
          <a:sx n="84" d="100"/>
          <a:sy n="84" d="100"/>
        </p:scale>
        <p:origin x="11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E7CDD78-F70D-4C8D-8623-9E07C6039C4E}" type="datetimeFigureOut">
              <a:rPr lang="ru-RU"/>
              <a:pPr>
                <a:defRPr/>
              </a:pPr>
              <a:t>02.12.2019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386DAB-98A0-4D77-9EB0-1FA2EAB21780}" type="slidenum">
              <a:rPr lang="ru-RU"/>
              <a:pPr>
                <a:defRPr/>
              </a:pPr>
              <a:t>‹#›</a:t>
            </a:fld>
            <a:endParaRPr lang="ru-RU"/>
          </a:p>
        </p:txBody>
      </p:sp>
    </p:spTree>
    <p:extLst>
      <p:ext uri="{BB962C8B-B14F-4D97-AF65-F5344CB8AC3E}">
        <p14:creationId xmlns:p14="http://schemas.microsoft.com/office/powerpoint/2010/main" val="2864094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E560C-B26B-4C2F-B5AB-5D24E9195123}" type="slidenum">
              <a:rPr lang="ru-RU" smtClean="0">
                <a:solidFill>
                  <a:srgbClr val="000000"/>
                </a:solidFill>
                <a:latin typeface="Arial" charset="0"/>
                <a:cs typeface="Arial" charset="0"/>
              </a:rPr>
              <a:pPr fontAlgn="base">
                <a:spcBef>
                  <a:spcPct val="0"/>
                </a:spcBef>
                <a:spcAft>
                  <a:spcPct val="0"/>
                </a:spcAft>
              </a:pPr>
              <a:t>5</a:t>
            </a:fld>
            <a:endParaRPr lang="ru-RU" smtClean="0">
              <a:solidFill>
                <a:srgbClr val="000000"/>
              </a:solidFill>
              <a:latin typeface="Arial" charset="0"/>
              <a:cs typeface="Arial" charset="0"/>
            </a:endParaRPr>
          </a:p>
        </p:txBody>
      </p:sp>
    </p:spTree>
    <p:extLst>
      <p:ext uri="{BB962C8B-B14F-4D97-AF65-F5344CB8AC3E}">
        <p14:creationId xmlns:p14="http://schemas.microsoft.com/office/powerpoint/2010/main" val="314026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E560C-B26B-4C2F-B5AB-5D24E9195123}" type="slidenum">
              <a:rPr lang="ru-RU" smtClean="0">
                <a:solidFill>
                  <a:srgbClr val="000000"/>
                </a:solidFill>
                <a:latin typeface="Arial" charset="0"/>
                <a:cs typeface="Arial" charset="0"/>
              </a:rPr>
              <a:pPr fontAlgn="base">
                <a:spcBef>
                  <a:spcPct val="0"/>
                </a:spcBef>
                <a:spcAft>
                  <a:spcPct val="0"/>
                </a:spcAft>
              </a:pPr>
              <a:t>6</a:t>
            </a:fld>
            <a:endParaRPr lang="ru-RU" smtClean="0">
              <a:solidFill>
                <a:srgbClr val="000000"/>
              </a:solidFill>
              <a:latin typeface="Arial" charset="0"/>
              <a:cs typeface="Arial" charset="0"/>
            </a:endParaRPr>
          </a:p>
        </p:txBody>
      </p:sp>
    </p:spTree>
    <p:extLst>
      <p:ext uri="{BB962C8B-B14F-4D97-AF65-F5344CB8AC3E}">
        <p14:creationId xmlns:p14="http://schemas.microsoft.com/office/powerpoint/2010/main" val="240416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E560C-B26B-4C2F-B5AB-5D24E9195123}" type="slidenum">
              <a:rPr lang="ru-RU" smtClean="0">
                <a:solidFill>
                  <a:srgbClr val="000000"/>
                </a:solidFill>
                <a:latin typeface="Arial" charset="0"/>
                <a:cs typeface="Arial" charset="0"/>
              </a:rPr>
              <a:pPr fontAlgn="base">
                <a:spcBef>
                  <a:spcPct val="0"/>
                </a:spcBef>
                <a:spcAft>
                  <a:spcPct val="0"/>
                </a:spcAft>
              </a:pPr>
              <a:t>7</a:t>
            </a:fld>
            <a:endParaRPr lang="ru-RU" smtClean="0">
              <a:solidFill>
                <a:srgbClr val="000000"/>
              </a:solidFill>
              <a:latin typeface="Arial" charset="0"/>
              <a:cs typeface="Arial" charset="0"/>
            </a:endParaRPr>
          </a:p>
        </p:txBody>
      </p:sp>
    </p:spTree>
    <p:extLst>
      <p:ext uri="{BB962C8B-B14F-4D97-AF65-F5344CB8AC3E}">
        <p14:creationId xmlns:p14="http://schemas.microsoft.com/office/powerpoint/2010/main" val="167094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E560C-B26B-4C2F-B5AB-5D24E9195123}" type="slidenum">
              <a:rPr lang="ru-RU" smtClean="0">
                <a:solidFill>
                  <a:srgbClr val="000000"/>
                </a:solidFill>
                <a:latin typeface="Arial" charset="0"/>
                <a:cs typeface="Arial" charset="0"/>
              </a:rPr>
              <a:pPr fontAlgn="base">
                <a:spcBef>
                  <a:spcPct val="0"/>
                </a:spcBef>
                <a:spcAft>
                  <a:spcPct val="0"/>
                </a:spcAft>
              </a:pPr>
              <a:t>8</a:t>
            </a:fld>
            <a:endParaRPr lang="ru-RU" smtClean="0">
              <a:solidFill>
                <a:srgbClr val="000000"/>
              </a:solidFill>
              <a:latin typeface="Arial" charset="0"/>
              <a:cs typeface="Arial" charset="0"/>
            </a:endParaRPr>
          </a:p>
        </p:txBody>
      </p:sp>
    </p:spTree>
    <p:extLst>
      <p:ext uri="{BB962C8B-B14F-4D97-AF65-F5344CB8AC3E}">
        <p14:creationId xmlns:p14="http://schemas.microsoft.com/office/powerpoint/2010/main" val="121496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E560C-B26B-4C2F-B5AB-5D24E9195123}" type="slidenum">
              <a:rPr lang="ru-RU" smtClean="0">
                <a:solidFill>
                  <a:srgbClr val="000000"/>
                </a:solidFill>
                <a:latin typeface="Arial" charset="0"/>
                <a:cs typeface="Arial" charset="0"/>
              </a:rPr>
              <a:pPr fontAlgn="base">
                <a:spcBef>
                  <a:spcPct val="0"/>
                </a:spcBef>
                <a:spcAft>
                  <a:spcPct val="0"/>
                </a:spcAft>
              </a:pPr>
              <a:t>9</a:t>
            </a:fld>
            <a:endParaRPr lang="ru-RU" smtClean="0">
              <a:solidFill>
                <a:srgbClr val="000000"/>
              </a:solidFill>
              <a:latin typeface="Arial" charset="0"/>
              <a:cs typeface="Arial" charset="0"/>
            </a:endParaRPr>
          </a:p>
        </p:txBody>
      </p:sp>
    </p:spTree>
    <p:extLst>
      <p:ext uri="{BB962C8B-B14F-4D97-AF65-F5344CB8AC3E}">
        <p14:creationId xmlns:p14="http://schemas.microsoft.com/office/powerpoint/2010/main" val="257233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BFB24F7-1E2B-4E30-A0A0-62E44199E36F}" type="datetimeFigureOut">
              <a:rPr lang="ru-RU"/>
              <a:pPr>
                <a:defRPr/>
              </a:pPr>
              <a:t>02.12.2019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27C680-C98F-472F-902D-E45C75E9B6D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1B5FB7D-0D04-4083-91DB-5ABA84ADBAB4}" type="datetimeFigureOut">
              <a:rPr lang="ru-RU"/>
              <a:pPr>
                <a:defRPr/>
              </a:pPr>
              <a:t>02.12.2019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1F71133-6B3F-44BF-8E7C-A57D79313E2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3D1D9E8-09E0-4B26-96B2-06649E9A8B67}" type="datetimeFigureOut">
              <a:rPr lang="ru-RU"/>
              <a:pPr>
                <a:defRPr/>
              </a:pPr>
              <a:t>02.12.2019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B5A4AD-01BC-426A-80FA-249C06EE0F7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cstate="print"/>
          <a:srcRect/>
          <a:stretch>
            <a:fillRect/>
          </a:stretch>
        </p:blipFill>
        <p:spPr bwMode="auto">
          <a:xfrm>
            <a:off x="0" y="0"/>
            <a:ext cx="9144000" cy="2638425"/>
          </a:xfrm>
          <a:prstGeom prst="rect">
            <a:avLst/>
          </a:prstGeom>
          <a:noFill/>
          <a:ln w="9525">
            <a:noFill/>
            <a:miter lim="800000"/>
            <a:headEnd/>
            <a:tailEnd/>
          </a:ln>
        </p:spPr>
      </p:pic>
      <p:pic>
        <p:nvPicPr>
          <p:cNvPr id="3" name="Picture 8" descr="пр2"/>
          <p:cNvPicPr>
            <a:picLocks noChangeAspect="1" noChangeArrowheads="1"/>
          </p:cNvPicPr>
          <p:nvPr userDrawn="1"/>
        </p:nvPicPr>
        <p:blipFill>
          <a:blip r:embed="rId3" cstate="print"/>
          <a:srcRect/>
          <a:stretch>
            <a:fillRect/>
          </a:stretch>
        </p:blipFill>
        <p:spPr bwMode="auto">
          <a:xfrm>
            <a:off x="0" y="6624638"/>
            <a:ext cx="9144000" cy="2603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839C24-4D38-4D5B-8EB5-D6F49FF3BD98}" type="datetimeFigureOut">
              <a:rPr lang="ru-RU"/>
              <a:pPr>
                <a:defRPr/>
              </a:pPr>
              <a:t>02.12.2019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F47DFD-F3FD-4713-8705-101E508056C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2D58563-A1C1-4493-8986-FC986AC73598}" type="datetimeFigureOut">
              <a:rPr lang="ru-RU"/>
              <a:pPr>
                <a:defRPr/>
              </a:pPr>
              <a:t>02.12.2019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3F60D7-7178-476D-A843-C937888D19B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3503002-3E14-401D-816D-FD8DC6C606DF}" type="datetimeFigureOut">
              <a:rPr lang="ru-RU"/>
              <a:pPr>
                <a:defRPr/>
              </a:pPr>
              <a:t>02.12.2019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03C1B90-CCB1-41C1-8C5C-4CDF6AAC0A4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FDD0141-2662-4D68-93A5-ECA8A521C905}" type="datetimeFigureOut">
              <a:rPr lang="ru-RU"/>
              <a:pPr>
                <a:defRPr/>
              </a:pPr>
              <a:t>02.12.2019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C0C2F3D-6FD4-472C-8F8E-F9DB9F720D0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DAF4E99-B7A8-4D0B-906C-64908F21119B}" type="datetimeFigureOut">
              <a:rPr lang="ru-RU"/>
              <a:pPr>
                <a:defRPr/>
              </a:pPr>
              <a:t>02.12.2019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EEA8019-E6E3-4D00-9ED6-7B71CA6F3FB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B2CDEA1-31AF-421A-8CC8-8C012CA738AD}" type="datetimeFigureOut">
              <a:rPr lang="ru-RU"/>
              <a:pPr>
                <a:defRPr/>
              </a:pPr>
              <a:t>02.12.2019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99C1BD1-97D2-47A0-BE7A-98E9EA2429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45A5F4D-CDE2-4CDD-9861-8949A853886A}" type="datetimeFigureOut">
              <a:rPr lang="ru-RU"/>
              <a:pPr>
                <a:defRPr/>
              </a:pPr>
              <a:t>02.12.2019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ED99CF1-20BC-4A81-AE30-AEDF2B44FA8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478794A-B226-4953-A70A-EA6E90CF997F}" type="datetimeFigureOut">
              <a:rPr lang="ru-RU"/>
              <a:pPr>
                <a:defRPr/>
              </a:pPr>
              <a:t>02.12.2019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99763F9-49D0-48F2-A564-708351E316C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24118E-C934-4884-BEC1-94137082234E}" type="datetimeFigureOut">
              <a:rPr lang="ru-RU"/>
              <a:pPr>
                <a:defRPr/>
              </a:pPr>
              <a:t>02.12.2019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B52503-D94B-4173-AFB9-BEE361D7AAD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132856"/>
            <a:ext cx="9144000" cy="4464496"/>
          </a:xfrm>
          <a:prstGeom prst="rect">
            <a:avLst/>
          </a:prstGeom>
          <a:solidFill>
            <a:schemeClr val="accent5">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23528" y="2132856"/>
            <a:ext cx="8640960" cy="4216539"/>
          </a:xfrm>
          <a:prstGeom prst="rect">
            <a:avLst/>
          </a:prstGeom>
        </p:spPr>
        <p:txBody>
          <a:bodyPr wrap="square">
            <a:spAutoFit/>
          </a:bodyPr>
          <a:lstStyle/>
          <a:p>
            <a:pPr algn="ctr"/>
            <a:endParaRPr lang="ru-RU" sz="4000" b="1" dirty="0" smtClean="0">
              <a:latin typeface="Times New Roman" pitchFamily="18" charset="0"/>
              <a:cs typeface="Times New Roman" pitchFamily="18" charset="0"/>
            </a:endParaRPr>
          </a:p>
          <a:p>
            <a:pPr algn="ctr"/>
            <a:endParaRPr lang="ru-RU"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Порядок предоставления преференций</a:t>
            </a:r>
          </a:p>
          <a:p>
            <a:pPr algn="ctr"/>
            <a:endParaRPr lang="ru-RU" sz="4000" b="1" dirty="0">
              <a:latin typeface="Times New Roman" pitchFamily="18" charset="0"/>
              <a:cs typeface="Times New Roman" pitchFamily="18" charset="0"/>
            </a:endParaRPr>
          </a:p>
          <a:p>
            <a:pPr algn="r"/>
            <a:r>
              <a:rPr lang="ru-RU" sz="4000" dirty="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ведущий специалист – эксперт </a:t>
            </a:r>
            <a:r>
              <a:rPr lang="ru-RU" sz="2000" dirty="0" smtClean="0">
                <a:latin typeface="Times New Roman" pitchFamily="18" charset="0"/>
                <a:cs typeface="Times New Roman" pitchFamily="18" charset="0"/>
              </a:rPr>
              <a:t>отдела </a:t>
            </a:r>
          </a:p>
          <a:p>
            <a:pPr algn="r"/>
            <a:r>
              <a:rPr lang="ru-RU" sz="2000" dirty="0" smtClean="0">
                <a:latin typeface="Times New Roman" pitchFamily="18" charset="0"/>
                <a:cs typeface="Times New Roman" pitchFamily="18" charset="0"/>
              </a:rPr>
              <a:t>антимонопольного контроля и рекламы Талимова </a:t>
            </a:r>
            <a:r>
              <a:rPr lang="ru-RU" sz="2000" dirty="0" smtClean="0">
                <a:latin typeface="Times New Roman" pitchFamily="18" charset="0"/>
                <a:cs typeface="Times New Roman" pitchFamily="18" charset="0"/>
              </a:rPr>
              <a:t>А.М.</a:t>
            </a:r>
            <a:endParaRPr lang="ru-RU" sz="2000" b="1" dirty="0" smtClean="0">
              <a:latin typeface="Times New Roman" pitchFamily="18" charset="0"/>
              <a:cs typeface="Times New Roman" pitchFamily="18" charset="0"/>
            </a:endParaRPr>
          </a:p>
        </p:txBody>
      </p:sp>
      <p:sp>
        <p:nvSpPr>
          <p:cNvPr id="4" name="Прямоугольник 3"/>
          <p:cNvSpPr/>
          <p:nvPr/>
        </p:nvSpPr>
        <p:spPr>
          <a:xfrm>
            <a:off x="4383460" y="188640"/>
            <a:ext cx="4581028" cy="156247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Управление Федеральной антимонопольной службы по Республики Алтай</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lgn="ctr"/>
            <a:r>
              <a:rPr lang="ru-RU" sz="3600" dirty="0" smtClean="0">
                <a:latin typeface="Times New Roman" pitchFamily="18" charset="0"/>
                <a:cs typeface="Times New Roman" pitchFamily="18" charset="0"/>
              </a:rPr>
              <a:t>распространение рекламы по сетям электросвязи (в том числе посредством использования телефонной, факсимильной, подвижной радиотелефонной связи), без предварительного согласия абонента или адресата на получение рекламы</a:t>
            </a:r>
          </a:p>
          <a:p>
            <a:pPr>
              <a:buNone/>
            </a:pP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ст.18</a:t>
            </a:r>
            <a:r>
              <a:rPr lang="ru-RU" sz="2800" dirty="0" smtClean="0">
                <a:latin typeface="Times New Roman" pitchFamily="18" charset="0"/>
                <a:cs typeface="Times New Roman" pitchFamily="18" charset="0"/>
              </a:rPr>
              <a:t> Федерального закона от 13.03.2006 № 38-ФЗ</a:t>
            </a:r>
          </a:p>
          <a:p>
            <a:pPr algn="ctr">
              <a:buNone/>
            </a:pPr>
            <a:r>
              <a:rPr lang="ru-RU" sz="2800" dirty="0" smtClean="0">
                <a:latin typeface="Times New Roman" pitchFamily="18" charset="0"/>
                <a:cs typeface="Times New Roman" pitchFamily="18" charset="0"/>
              </a:rPr>
              <a:t> «О рекламе»)</a:t>
            </a:r>
          </a:p>
          <a:p>
            <a:endParaRPr lang="ru-RU" sz="30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DC78EA6-D4DD-46C0-81EE-96E9F9545F1E}" type="slidenum">
              <a:rPr lang="en-US" smtClean="0"/>
              <a:pPr/>
              <a:t>10</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6" name="Picture 2" descr="C:\Users\to04-tswinger\Desktop\0028-028-Spasibo-za-vnima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lcius.com/wp-content/uploads/2014/12/figure_helping_up_buddy_1600_clr_11080.png"/>
          <p:cNvPicPr>
            <a:picLocks noChangeAspect="1" noChangeArrowheads="1"/>
          </p:cNvPicPr>
          <p:nvPr/>
        </p:nvPicPr>
        <p:blipFill>
          <a:blip r:embed="rId2" cstate="print"/>
          <a:srcRect/>
          <a:stretch>
            <a:fillRect/>
          </a:stretch>
        </p:blipFill>
        <p:spPr bwMode="auto">
          <a:xfrm>
            <a:off x="4572000" y="3041576"/>
            <a:ext cx="4572000" cy="3816424"/>
          </a:xfrm>
          <a:prstGeom prst="rect">
            <a:avLst/>
          </a:prstGeom>
          <a:noFill/>
        </p:spPr>
      </p:pic>
      <p:sp>
        <p:nvSpPr>
          <p:cNvPr id="3" name="Содержимое 2"/>
          <p:cNvSpPr>
            <a:spLocks noGrp="1"/>
          </p:cNvSpPr>
          <p:nvPr>
            <p:ph idx="1"/>
          </p:nvPr>
        </p:nvSpPr>
        <p:spPr>
          <a:xfrm>
            <a:off x="8388424" y="2708920"/>
            <a:ext cx="755576" cy="3600400"/>
          </a:xfrm>
        </p:spPr>
        <p:txBody>
          <a:bodyPr>
            <a:noAutofit/>
          </a:bodyPr>
          <a:lstStyle/>
          <a:p>
            <a:endParaRPr lang="ru-RU" sz="2800" dirty="0" smtClean="0"/>
          </a:p>
          <a:p>
            <a:endParaRPr lang="ru-RU" sz="28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2</a:t>
            </a:fld>
            <a:endParaRPr lang="en-US" dirty="0"/>
          </a:p>
        </p:txBody>
      </p:sp>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solidFill>
                  <a:srgbClr val="002060"/>
                </a:solidFill>
                <a:latin typeface="Calibri" pitchFamily="34" charset="0"/>
                <a:cs typeface="Times New Roman" pitchFamily="18" charset="0"/>
              </a:rPr>
              <a:t>Государственные или муниципальные преференции </a:t>
            </a:r>
            <a:r>
              <a:rPr lang="ru-RU" sz="2500" dirty="0" smtClean="0">
                <a:solidFill>
                  <a:srgbClr val="002060"/>
                </a:solidFill>
                <a:latin typeface="Calibri" pitchFamily="34" charset="0"/>
                <a:cs typeface="Times New Roman" pitchFamily="18" charset="0"/>
              </a:rPr>
              <a:t>– это предоставление федеральными органами исполнительной власти, органами государственной власти субъектов Российской Федерации, органами местного самоуправления, иными осуществляющими функции указанных органов органами или организациями отдельным хозяйствующим субъектам преимущества, которое обеспечивает им более выгодные условия деятельности, путем передачи государственного или муниципального имущества, иных объектов гражданских прав либо путем предоставления имущественных льгот, государственных или муниципальных гарантий.</a:t>
            </a:r>
            <a:endParaRPr lang="ru-RU" sz="2500" dirty="0">
              <a:solidFill>
                <a:srgbClr val="00206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lgn="just">
              <a:buNone/>
            </a:pPr>
            <a:r>
              <a:rPr lang="ru-RU" sz="3600" dirty="0" smtClean="0"/>
              <a:t>   </a:t>
            </a:r>
          </a:p>
          <a:p>
            <a:pPr algn="ctr">
              <a:buNone/>
            </a:pPr>
            <a:r>
              <a:rPr lang="ru-RU" sz="3600" dirty="0" smtClean="0"/>
              <a:t>  </a:t>
            </a:r>
          </a:p>
          <a:p>
            <a:pPr algn="ctr">
              <a:buNone/>
            </a:pPr>
            <a:endParaRPr lang="ru-RU" sz="3600" dirty="0" smtClean="0"/>
          </a:p>
          <a:p>
            <a:pPr algn="ctr">
              <a:buNone/>
            </a:pPr>
            <a:r>
              <a:rPr lang="ru-RU" sz="3600" dirty="0" smtClean="0"/>
              <a:t> </a:t>
            </a:r>
            <a:r>
              <a:rPr lang="ru-RU" sz="4000" b="1" dirty="0" smtClean="0">
                <a:latin typeface="Times New Roman" pitchFamily="18" charset="0"/>
                <a:cs typeface="Times New Roman" pitchFamily="18" charset="0"/>
              </a:rPr>
              <a:t>Статьи 19-20 Федерального закона </a:t>
            </a:r>
          </a:p>
          <a:p>
            <a:pPr algn="ctr">
              <a:buNone/>
            </a:pPr>
            <a:r>
              <a:rPr lang="ru-RU" sz="4000" b="1" dirty="0" smtClean="0">
                <a:latin typeface="Times New Roman" pitchFamily="18" charset="0"/>
                <a:cs typeface="Times New Roman" pitchFamily="18" charset="0"/>
              </a:rPr>
              <a:t>от 26.07.2006г. №135-ФЗ «О защите конкуренции»</a:t>
            </a:r>
          </a:p>
          <a:p>
            <a:pPr algn="just">
              <a:buNone/>
            </a:pPr>
            <a:endParaRPr lang="ru-RU" sz="3600" dirty="0" smtClean="0"/>
          </a:p>
          <a:p>
            <a:pPr algn="just">
              <a:buNone/>
            </a:pPr>
            <a:endParaRPr lang="ru-RU" sz="34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lgn="just">
              <a:buNone/>
            </a:pPr>
            <a:r>
              <a:rPr lang="ru-RU" sz="3600" dirty="0" smtClean="0"/>
              <a:t>   </a:t>
            </a:r>
          </a:p>
          <a:p>
            <a:pPr algn="ctr">
              <a:buNone/>
            </a:pPr>
            <a:r>
              <a:rPr lang="ru-RU" sz="3600" smtClean="0"/>
              <a:t>   </a:t>
            </a:r>
            <a:r>
              <a:rPr lang="ru-RU" sz="3600" b="1" smtClean="0">
                <a:latin typeface="Times New Roman" pitchFamily="18" charset="0"/>
                <a:cs typeface="Times New Roman" pitchFamily="18" charset="0"/>
              </a:rPr>
              <a:t>Постановление </a:t>
            </a:r>
            <a:r>
              <a:rPr lang="ru-RU" sz="3600" b="1" dirty="0" smtClean="0">
                <a:latin typeface="Times New Roman" pitchFamily="18" charset="0"/>
                <a:cs typeface="Times New Roman" pitchFamily="18" charset="0"/>
              </a:rPr>
              <a:t>Арбитражного суда Центрального округа от 07.12.2016 </a:t>
            </a:r>
          </a:p>
          <a:p>
            <a:pPr algn="ctr">
              <a:buNone/>
            </a:pPr>
            <a:r>
              <a:rPr lang="ru-RU" sz="3600" b="1" dirty="0" smtClean="0">
                <a:latin typeface="Times New Roman" pitchFamily="18" charset="0"/>
                <a:cs typeface="Times New Roman" pitchFamily="18" charset="0"/>
              </a:rPr>
              <a:t>  № Ф10-4681/2016 по делу №А08-9001/2015</a:t>
            </a:r>
          </a:p>
          <a:p>
            <a:pPr algn="just">
              <a:buNone/>
            </a:pPr>
            <a:endParaRPr lang="ru-RU" sz="34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61" name="Rectangle 3079"/>
          <p:cNvSpPr>
            <a:spLocks noChangeArrowheads="1"/>
          </p:cNvSpPr>
          <p:nvPr/>
        </p:nvSpPr>
        <p:spPr bwMode="auto">
          <a:xfrm>
            <a:off x="744538" y="3860800"/>
            <a:ext cx="8364537" cy="1219200"/>
          </a:xfrm>
          <a:prstGeom prst="rect">
            <a:avLst/>
          </a:prstGeom>
          <a:noFill/>
          <a:ln w="9525">
            <a:noFill/>
            <a:miter lim="800000"/>
            <a:headEnd/>
            <a:tailEnd/>
          </a:ln>
        </p:spPr>
        <p:txBody>
          <a:bodyPr/>
          <a:lstStyle/>
          <a:p>
            <a:pPr algn="ctr">
              <a:lnSpc>
                <a:spcPct val="90000"/>
              </a:lnSpc>
              <a:spcBef>
                <a:spcPct val="15000"/>
              </a:spcBef>
            </a:pPr>
            <a:endParaRPr lang="ru-RU" sz="4800" b="1" dirty="0">
              <a:solidFill>
                <a:srgbClr val="1B059D"/>
              </a:solidFill>
              <a:latin typeface="Calibri" pitchFamily="34" charset="0"/>
            </a:endParaRPr>
          </a:p>
        </p:txBody>
      </p:sp>
      <p:sp>
        <p:nvSpPr>
          <p:cNvPr id="18433" name="Rectangle 1"/>
          <p:cNvSpPr>
            <a:spLocks noChangeArrowheads="1"/>
          </p:cNvSpPr>
          <p:nvPr/>
        </p:nvSpPr>
        <p:spPr bwMode="auto">
          <a:xfrm>
            <a:off x="323528" y="2447905"/>
            <a:ext cx="856895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200" b="1" dirty="0" smtClean="0">
                <a:solidFill>
                  <a:prstClr val="black"/>
                </a:solidFill>
                <a:latin typeface="Times New Roman" pitchFamily="18" charset="0"/>
                <a:cs typeface="Times New Roman" pitchFamily="18" charset="0"/>
              </a:rPr>
              <a:t>    Статистика </a:t>
            </a:r>
          </a:p>
          <a:p>
            <a:pPr algn="just"/>
            <a:r>
              <a:rPr lang="ru-RU" sz="2800" b="1" dirty="0" smtClean="0">
                <a:latin typeface="Times New Roman" pitchFamily="18" charset="0"/>
                <a:cs typeface="Times New Roman" pitchFamily="18" charset="0"/>
              </a:rPr>
              <a:t>    8 </a:t>
            </a:r>
            <a:r>
              <a:rPr lang="ru-RU" sz="2800" dirty="0" smtClean="0">
                <a:latin typeface="Times New Roman" pitchFamily="18" charset="0"/>
                <a:cs typeface="Times New Roman" pitchFamily="18" charset="0"/>
              </a:rPr>
              <a:t>заявлений о согласовании предоставления муниципальной преференции из них принято:</a:t>
            </a:r>
          </a:p>
          <a:p>
            <a:pPr algn="just"/>
            <a:r>
              <a:rPr lang="ru-RU" sz="2800" b="1" dirty="0" smtClean="0">
                <a:latin typeface="Times New Roman" pitchFamily="18" charset="0"/>
                <a:cs typeface="Times New Roman" pitchFamily="18" charset="0"/>
              </a:rPr>
              <a:t>   2  </a:t>
            </a:r>
            <a:r>
              <a:rPr lang="ru-RU" sz="2800" dirty="0" smtClean="0">
                <a:latin typeface="Times New Roman" pitchFamily="18" charset="0"/>
                <a:cs typeface="Times New Roman" pitchFamily="18" charset="0"/>
              </a:rPr>
              <a:t>решение о согласовании;</a:t>
            </a:r>
          </a:p>
          <a:p>
            <a:pPr algn="just"/>
            <a:r>
              <a:rPr lang="ru-RU" sz="2800" b="1" dirty="0" smtClean="0">
                <a:latin typeface="Times New Roman" pitchFamily="18" charset="0"/>
                <a:cs typeface="Times New Roman" pitchFamily="18" charset="0"/>
              </a:rPr>
              <a:t>   2  </a:t>
            </a:r>
            <a:r>
              <a:rPr lang="ru-RU" sz="2800" dirty="0" smtClean="0">
                <a:latin typeface="Times New Roman" pitchFamily="18" charset="0"/>
                <a:cs typeface="Times New Roman" pitchFamily="18" charset="0"/>
              </a:rPr>
              <a:t>решение о возврате;</a:t>
            </a:r>
          </a:p>
          <a:p>
            <a:pPr algn="just"/>
            <a:r>
              <a:rPr lang="ru-RU" sz="2800" b="1" dirty="0" smtClean="0">
                <a:latin typeface="Times New Roman" pitchFamily="18" charset="0"/>
                <a:cs typeface="Times New Roman" pitchFamily="18" charset="0"/>
              </a:rPr>
              <a:t>   3</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решения </a:t>
            </a:r>
            <a:r>
              <a:rPr lang="ru-RU" sz="2800" dirty="0" smtClean="0">
                <a:latin typeface="Times New Roman" pitchFamily="18" charset="0"/>
                <a:cs typeface="Times New Roman" pitchFamily="18" charset="0"/>
              </a:rPr>
              <a:t>об отказе;</a:t>
            </a:r>
          </a:p>
          <a:p>
            <a:r>
              <a:rPr lang="ru-RU" sz="2800" b="1" dirty="0" smtClean="0">
                <a:latin typeface="Times New Roman" pitchFamily="18" charset="0"/>
                <a:cs typeface="Times New Roman" pitchFamily="18" charset="0"/>
              </a:rPr>
              <a:t>   1 </a:t>
            </a:r>
            <a:r>
              <a:rPr lang="ru-RU" sz="2800" dirty="0" smtClean="0">
                <a:latin typeface="Times New Roman" pitchFamily="18" charset="0"/>
                <a:cs typeface="Times New Roman" pitchFamily="18" charset="0"/>
              </a:rPr>
              <a:t>решение об отсутствии необходимости согласования антимонопольного органа.</a:t>
            </a:r>
          </a:p>
        </p:txBody>
      </p:sp>
      <p:sp>
        <p:nvSpPr>
          <p:cNvPr id="2" name="Прямоугольник 1"/>
          <p:cNvSpPr/>
          <p:nvPr/>
        </p:nvSpPr>
        <p:spPr>
          <a:xfrm>
            <a:off x="4735408" y="229290"/>
            <a:ext cx="417646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067945" y="229290"/>
            <a:ext cx="5041130"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0"/>
                <a:solidFill>
                  <a:schemeClr val="tx1"/>
                </a:solidFill>
                <a:effectLst>
                  <a:outerShdw blurRad="38100" dist="19050" dir="2700000" algn="tl" rotWithShape="0">
                    <a:schemeClr val="dk1">
                      <a:alpha val="40000"/>
                    </a:schemeClr>
                  </a:outerShdw>
                </a:effectLst>
              </a:rPr>
              <a:t>Управление Федеральной антимонопольной службы по Республики Алтай </a:t>
            </a:r>
            <a:endParaRPr lang="ru-RU"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361" name="Rectangle 3079"/>
          <p:cNvSpPr>
            <a:spLocks noChangeArrowheads="1"/>
          </p:cNvSpPr>
          <p:nvPr/>
        </p:nvSpPr>
        <p:spPr bwMode="auto">
          <a:xfrm>
            <a:off x="744538" y="3860800"/>
            <a:ext cx="8364537" cy="1219200"/>
          </a:xfrm>
          <a:prstGeom prst="rect">
            <a:avLst/>
          </a:prstGeom>
          <a:noFill/>
          <a:ln w="9525">
            <a:noFill/>
            <a:miter lim="800000"/>
            <a:headEnd/>
            <a:tailEnd/>
          </a:ln>
        </p:spPr>
        <p:txBody>
          <a:bodyPr/>
          <a:lstStyle/>
          <a:p>
            <a:pPr algn="ctr">
              <a:lnSpc>
                <a:spcPct val="90000"/>
              </a:lnSpc>
              <a:spcBef>
                <a:spcPct val="15000"/>
              </a:spcBef>
            </a:pPr>
            <a:endParaRPr lang="ru-RU" sz="4800" b="1" dirty="0">
              <a:solidFill>
                <a:srgbClr val="1B059D"/>
              </a:solidFill>
              <a:latin typeface="Calibri" pitchFamily="34" charset="0"/>
            </a:endParaRPr>
          </a:p>
        </p:txBody>
      </p:sp>
      <p:sp>
        <p:nvSpPr>
          <p:cNvPr id="18433" name="Rectangle 1"/>
          <p:cNvSpPr>
            <a:spLocks noChangeArrowheads="1"/>
          </p:cNvSpPr>
          <p:nvPr/>
        </p:nvSpPr>
        <p:spPr bwMode="auto">
          <a:xfrm>
            <a:off x="323528" y="2724904"/>
            <a:ext cx="856895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800" b="1" dirty="0" smtClean="0">
                <a:solidFill>
                  <a:srgbClr val="000000"/>
                </a:solidFill>
                <a:latin typeface="Times New Roman" panose="02020603050405020304" pitchFamily="18" charset="0"/>
                <a:ea typeface="Calibri" panose="020F0502020204030204" pitchFamily="34" charset="0"/>
              </a:rPr>
              <a:t>Порядок </a:t>
            </a:r>
            <a:r>
              <a:rPr lang="ru-RU" sz="2800" b="1" dirty="0">
                <a:solidFill>
                  <a:srgbClr val="000000"/>
                </a:solidFill>
                <a:latin typeface="Times New Roman" panose="02020603050405020304" pitchFamily="18" charset="0"/>
                <a:ea typeface="Calibri" panose="020F0502020204030204" pitchFamily="34" charset="0"/>
              </a:rPr>
              <a:t>согласования антимонопольным органом изменения условий концессионного соглашения в отношении объектов теплоснабжения, централизованных систем горячего водоснабжения, холодного водоснабжения и (или) водоотведения, отдельных объектов таких систем</a:t>
            </a:r>
            <a:r>
              <a:rPr lang="ru-RU" sz="2400" b="1" dirty="0" smtClean="0">
                <a:solidFill>
                  <a:srgbClr val="000000"/>
                </a:solidFill>
                <a:latin typeface="Times New Roman" panose="02020603050405020304" pitchFamily="18" charset="0"/>
                <a:ea typeface="Calibri" panose="020F0502020204030204" pitchFamily="34" charset="0"/>
              </a:rPr>
              <a:t>.</a:t>
            </a:r>
          </a:p>
          <a:p>
            <a:pPr algn="ctr"/>
            <a:endParaRPr lang="ru-RU"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50604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6004"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0000"/>
                </a:solidFill>
                <a:latin typeface="Times New Roman" panose="02020603050405020304" pitchFamily="18" charset="0"/>
                <a:ea typeface="Calibri" panose="020F0502020204030204" pitchFamily="34" charset="0"/>
              </a:rPr>
              <a:t>Статья 42 </a:t>
            </a:r>
            <a:r>
              <a:rPr lang="ru-RU" sz="2800" b="1" dirty="0">
                <a:solidFill>
                  <a:srgbClr val="000000"/>
                </a:solidFill>
                <a:latin typeface="Times New Roman" panose="02020603050405020304" pitchFamily="18" charset="0"/>
                <a:ea typeface="Calibri" panose="020F0502020204030204" pitchFamily="34" charset="0"/>
              </a:rPr>
              <a:t>Федерального закона от 21.07.2005 </a:t>
            </a:r>
            <a:r>
              <a:rPr lang="ru-RU" sz="2800" b="1" dirty="0" smtClean="0">
                <a:solidFill>
                  <a:srgbClr val="000000"/>
                </a:solidFill>
                <a:latin typeface="Times New Roman" panose="02020603050405020304" pitchFamily="18" charset="0"/>
                <a:ea typeface="Calibri" panose="020F0502020204030204" pitchFamily="34" charset="0"/>
              </a:rPr>
              <a:t>№ </a:t>
            </a:r>
            <a:r>
              <a:rPr lang="ru-RU" sz="2800" b="1" dirty="0">
                <a:solidFill>
                  <a:srgbClr val="000000"/>
                </a:solidFill>
                <a:latin typeface="Times New Roman" panose="02020603050405020304" pitchFamily="18" charset="0"/>
                <a:ea typeface="Calibri" panose="020F0502020204030204" pitchFamily="34" charset="0"/>
              </a:rPr>
              <a:t>115-ФЗ </a:t>
            </a:r>
            <a:r>
              <a:rPr lang="ru-RU" sz="2800" b="1" dirty="0" smtClean="0">
                <a:solidFill>
                  <a:srgbClr val="000000"/>
                </a:solidFill>
                <a:latin typeface="Times New Roman" panose="02020603050405020304" pitchFamily="18" charset="0"/>
                <a:ea typeface="Calibri" panose="020F0502020204030204" pitchFamily="34" charset="0"/>
              </a:rPr>
              <a:t>«О </a:t>
            </a:r>
            <a:r>
              <a:rPr lang="ru-RU" sz="2800" b="1" dirty="0">
                <a:solidFill>
                  <a:srgbClr val="000000"/>
                </a:solidFill>
                <a:latin typeface="Times New Roman" panose="02020603050405020304" pitchFamily="18" charset="0"/>
                <a:ea typeface="Calibri" panose="020F0502020204030204" pitchFamily="34" charset="0"/>
              </a:rPr>
              <a:t>концессионных </a:t>
            </a:r>
            <a:r>
              <a:rPr lang="ru-RU" sz="2800" b="1" dirty="0" smtClean="0">
                <a:solidFill>
                  <a:srgbClr val="000000"/>
                </a:solidFill>
                <a:latin typeface="Times New Roman" panose="02020603050405020304" pitchFamily="18" charset="0"/>
                <a:ea typeface="Calibri" panose="020F0502020204030204" pitchFamily="34" charset="0"/>
              </a:rPr>
              <a:t>соглашениях»</a:t>
            </a:r>
            <a:endParaRPr lang="ru-RU" sz="2800" b="1" dirty="0"/>
          </a:p>
        </p:txBody>
      </p:sp>
      <p:sp>
        <p:nvSpPr>
          <p:cNvPr id="15361" name="Rectangle 3079"/>
          <p:cNvSpPr>
            <a:spLocks noChangeArrowheads="1"/>
          </p:cNvSpPr>
          <p:nvPr/>
        </p:nvSpPr>
        <p:spPr bwMode="auto">
          <a:xfrm>
            <a:off x="744538" y="3860800"/>
            <a:ext cx="8364537" cy="1219200"/>
          </a:xfrm>
          <a:prstGeom prst="rect">
            <a:avLst/>
          </a:prstGeom>
          <a:noFill/>
          <a:ln w="9525">
            <a:noFill/>
            <a:miter lim="800000"/>
            <a:headEnd/>
            <a:tailEnd/>
          </a:ln>
        </p:spPr>
        <p:txBody>
          <a:bodyPr/>
          <a:lstStyle/>
          <a:p>
            <a:pPr algn="ctr">
              <a:lnSpc>
                <a:spcPct val="90000"/>
              </a:lnSpc>
              <a:spcBef>
                <a:spcPct val="15000"/>
              </a:spcBef>
            </a:pPr>
            <a:endParaRPr lang="ru-RU" sz="4800" b="1" dirty="0">
              <a:solidFill>
                <a:srgbClr val="1B059D"/>
              </a:solidFill>
              <a:latin typeface="Calibri" pitchFamily="34" charset="0"/>
            </a:endParaRPr>
          </a:p>
        </p:txBody>
      </p:sp>
      <p:sp>
        <p:nvSpPr>
          <p:cNvPr id="18433" name="Rectangle 1"/>
          <p:cNvSpPr>
            <a:spLocks noChangeArrowheads="1"/>
          </p:cNvSpPr>
          <p:nvPr/>
        </p:nvSpPr>
        <p:spPr bwMode="auto">
          <a:xfrm>
            <a:off x="323528" y="3956010"/>
            <a:ext cx="85689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200" b="1" dirty="0" smtClean="0">
                <a:solidFill>
                  <a:prstClr val="black"/>
                </a:solidFill>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94482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6004"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0000"/>
                </a:solidFill>
                <a:latin typeface="Times New Roman" panose="02020603050405020304" pitchFamily="18" charset="0"/>
                <a:ea typeface="Calibri" panose="020F0502020204030204" pitchFamily="34" charset="0"/>
              </a:rPr>
              <a:t>Правила </a:t>
            </a:r>
            <a:r>
              <a:rPr lang="ru-RU" sz="2800" b="1" dirty="0">
                <a:solidFill>
                  <a:srgbClr val="000000"/>
                </a:solidFill>
                <a:latin typeface="Times New Roman" panose="02020603050405020304" pitchFamily="18" charset="0"/>
                <a:ea typeface="Calibri" panose="020F0502020204030204" pitchFamily="34" charset="0"/>
              </a:rPr>
              <a:t>предоставления антимонопольным органом согласия на изменение условий концессионного соглашения, утвержденных постановлением Правительства Российской Федерации от 24.04.2014 </a:t>
            </a:r>
            <a:r>
              <a:rPr lang="ru-RU" sz="2800" b="1" dirty="0" smtClean="0">
                <a:solidFill>
                  <a:srgbClr val="000000"/>
                </a:solidFill>
                <a:latin typeface="Times New Roman" panose="02020603050405020304" pitchFamily="18" charset="0"/>
                <a:ea typeface="Calibri" panose="020F0502020204030204" pitchFamily="34" charset="0"/>
              </a:rPr>
              <a:t>             № 368</a:t>
            </a:r>
            <a:endParaRPr lang="ru-RU" sz="2800" b="1" dirty="0"/>
          </a:p>
        </p:txBody>
      </p:sp>
      <p:sp>
        <p:nvSpPr>
          <p:cNvPr id="15361" name="Rectangle 3079"/>
          <p:cNvSpPr>
            <a:spLocks noChangeArrowheads="1"/>
          </p:cNvSpPr>
          <p:nvPr/>
        </p:nvSpPr>
        <p:spPr bwMode="auto">
          <a:xfrm>
            <a:off x="744538" y="3860800"/>
            <a:ext cx="8364537" cy="1219200"/>
          </a:xfrm>
          <a:prstGeom prst="rect">
            <a:avLst/>
          </a:prstGeom>
          <a:noFill/>
          <a:ln w="9525">
            <a:noFill/>
            <a:miter lim="800000"/>
            <a:headEnd/>
            <a:tailEnd/>
          </a:ln>
        </p:spPr>
        <p:txBody>
          <a:bodyPr/>
          <a:lstStyle/>
          <a:p>
            <a:pPr algn="ctr">
              <a:lnSpc>
                <a:spcPct val="90000"/>
              </a:lnSpc>
              <a:spcBef>
                <a:spcPct val="15000"/>
              </a:spcBef>
            </a:pPr>
            <a:endParaRPr lang="ru-RU" sz="4800" b="1" dirty="0">
              <a:solidFill>
                <a:srgbClr val="1B059D"/>
              </a:solidFill>
              <a:latin typeface="Calibri" pitchFamily="34" charset="0"/>
            </a:endParaRPr>
          </a:p>
        </p:txBody>
      </p:sp>
      <p:sp>
        <p:nvSpPr>
          <p:cNvPr id="18433" name="Rectangle 1"/>
          <p:cNvSpPr>
            <a:spLocks noChangeArrowheads="1"/>
          </p:cNvSpPr>
          <p:nvPr/>
        </p:nvSpPr>
        <p:spPr bwMode="auto">
          <a:xfrm>
            <a:off x="323528" y="3956010"/>
            <a:ext cx="85689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200" b="1" dirty="0" smtClean="0">
                <a:solidFill>
                  <a:prstClr val="black"/>
                </a:solidFill>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9362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61" name="Rectangle 3079"/>
          <p:cNvSpPr>
            <a:spLocks noChangeArrowheads="1"/>
          </p:cNvSpPr>
          <p:nvPr/>
        </p:nvSpPr>
        <p:spPr bwMode="auto">
          <a:xfrm>
            <a:off x="744538" y="3860800"/>
            <a:ext cx="8364537" cy="1219200"/>
          </a:xfrm>
          <a:prstGeom prst="rect">
            <a:avLst/>
          </a:prstGeom>
          <a:noFill/>
          <a:ln w="9525">
            <a:noFill/>
            <a:miter lim="800000"/>
            <a:headEnd/>
            <a:tailEnd/>
          </a:ln>
        </p:spPr>
        <p:txBody>
          <a:bodyPr/>
          <a:lstStyle/>
          <a:p>
            <a:pPr algn="ctr">
              <a:lnSpc>
                <a:spcPct val="90000"/>
              </a:lnSpc>
              <a:spcBef>
                <a:spcPct val="15000"/>
              </a:spcBef>
            </a:pPr>
            <a:endParaRPr lang="ru-RU" sz="4800" b="1" dirty="0">
              <a:solidFill>
                <a:srgbClr val="1B059D"/>
              </a:solidFill>
              <a:latin typeface="Calibri" pitchFamily="34" charset="0"/>
            </a:endParaRPr>
          </a:p>
        </p:txBody>
      </p:sp>
      <p:sp>
        <p:nvSpPr>
          <p:cNvPr id="18433" name="Rectangle 1"/>
          <p:cNvSpPr>
            <a:spLocks noChangeArrowheads="1"/>
          </p:cNvSpPr>
          <p:nvPr/>
        </p:nvSpPr>
        <p:spPr bwMode="auto">
          <a:xfrm>
            <a:off x="323528" y="3094237"/>
            <a:ext cx="856895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200" b="1" dirty="0" smtClean="0">
                <a:solidFill>
                  <a:prstClr val="black"/>
                </a:solidFill>
                <a:latin typeface="Times New Roman" pitchFamily="18" charset="0"/>
                <a:cs typeface="Times New Roman" pitchFamily="18" charset="0"/>
              </a:rPr>
              <a:t>    Статистика </a:t>
            </a:r>
          </a:p>
          <a:p>
            <a:pPr algn="just"/>
            <a:r>
              <a:rPr lang="ru-RU" sz="2800" b="1" dirty="0" smtClean="0">
                <a:latin typeface="Times New Roman" pitchFamily="18" charset="0"/>
                <a:cs typeface="Times New Roman" pitchFamily="18" charset="0"/>
              </a:rPr>
              <a:t>    5 </a:t>
            </a:r>
            <a:r>
              <a:rPr lang="ru-RU" sz="2800" dirty="0" smtClean="0">
                <a:latin typeface="Times New Roman" pitchFamily="18" charset="0"/>
                <a:cs typeface="Times New Roman" pitchFamily="18" charset="0"/>
              </a:rPr>
              <a:t>заявлений о согласований условий концессионного соглашения из них принято </a:t>
            </a:r>
            <a:r>
              <a:rPr lang="ru-RU" sz="2800" b="1" dirty="0" smtClean="0">
                <a:latin typeface="Times New Roman" pitchFamily="18" charset="0"/>
                <a:cs typeface="Times New Roman" pitchFamily="18" charset="0"/>
              </a:rPr>
              <a:t>5</a:t>
            </a:r>
            <a:r>
              <a:rPr lang="ru-RU" sz="2800" dirty="0" smtClean="0">
                <a:latin typeface="Times New Roman" pitchFamily="18" charset="0"/>
                <a:cs typeface="Times New Roman" pitchFamily="18" charset="0"/>
              </a:rPr>
              <a:t> решение об отказе согласований изменений условий концессионного соглашения.</a:t>
            </a:r>
          </a:p>
        </p:txBody>
      </p:sp>
    </p:spTree>
    <p:extLst>
      <p:ext uri="{BB962C8B-B14F-4D97-AF65-F5344CB8AC3E}">
        <p14:creationId xmlns:p14="http://schemas.microsoft.com/office/powerpoint/2010/main" val="3119465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311</Words>
  <Application>Microsoft Office PowerPoint</Application>
  <PresentationFormat>Экран (4:3)</PresentationFormat>
  <Paragraphs>42</Paragraphs>
  <Slides>10</Slides>
  <Notes>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Донских Ольга Михайловна</dc:creator>
  <cp:lastModifiedBy>Талимова Ардак Муратовна</cp:lastModifiedBy>
  <cp:revision>149</cp:revision>
  <dcterms:created xsi:type="dcterms:W3CDTF">2016-10-19T10:00:15Z</dcterms:created>
  <dcterms:modified xsi:type="dcterms:W3CDTF">2019-12-02T06:12:59Z</dcterms:modified>
</cp:coreProperties>
</file>