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5" r:id="rId3"/>
    <p:sldId id="330" r:id="rId4"/>
    <p:sldId id="331" r:id="rId5"/>
    <p:sldId id="309" r:id="rId6"/>
    <p:sldId id="312" r:id="rId7"/>
    <p:sldId id="311" r:id="rId8"/>
    <p:sldId id="313" r:id="rId9"/>
    <p:sldId id="293" r:id="rId10"/>
    <p:sldId id="29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9" autoAdjust="0"/>
  </p:normalViewPr>
  <p:slideViewPr>
    <p:cSldViewPr>
      <p:cViewPr varScale="1">
        <p:scale>
          <a:sx n="66" d="100"/>
          <a:sy n="66" d="100"/>
        </p:scale>
        <p:origin x="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7CDD78-F70D-4C8D-8623-9E07C6039C4E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386DAB-98A0-4D77-9EB0-1FA2EAB2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82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E560C-B26B-4C2F-B5AB-5D24E9195123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3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86DAB-98A0-4D77-9EB0-1FA2EAB2178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0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24F7-1E2B-4E30-A0A0-62E44199E36F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7C680-C98F-472F-902D-E45C75E9B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FB7D-0D04-4083-91DB-5ABA84ADBAB4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1133-6B3F-44BF-8E7C-A57D79313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D9E8-09E0-4B26-96B2-06649E9A8B67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A4AD-01BC-426A-80FA-249C06EE0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39C24-4D38-4D5B-8EB5-D6F49FF3BD98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7DFD-F3FD-4713-8705-101E50805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8563-A1C1-4493-8986-FC986AC73598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60D7-7178-476D-A843-C937888D1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3002-3E14-401D-816D-FD8DC6C606DF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1B90-CCB1-41C1-8C5C-4CDF6AAC0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0141-2662-4D68-93A5-ECA8A521C905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2F3D-6FD4-472C-8F8E-F9DB9F720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4E99-B7A8-4D0B-906C-64908F21119B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8019-E6E3-4D00-9ED6-7B71CA6F3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DEA1-31AF-421A-8CC8-8C012CA738AD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1BD1-97D2-47A0-BE7A-98E9EA242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5F4D-CDE2-4CDD-9861-8949A853886A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9CF1-20BC-4A81-AE30-AEDF2B44F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794A-B226-4953-A70A-EA6E90CF997F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63F9-49D0-48F2-A564-708351E31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4118E-C934-4884-BEC1-94137082234E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B52503-D94B-4173-AFB9-BEE361D7A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132856"/>
            <a:ext cx="9144000" cy="4464496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3079"/>
          <p:cNvSpPr>
            <a:spLocks noChangeArrowheads="1"/>
          </p:cNvSpPr>
          <p:nvPr/>
        </p:nvSpPr>
        <p:spPr bwMode="auto">
          <a:xfrm>
            <a:off x="744538" y="3860800"/>
            <a:ext cx="83645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15000"/>
              </a:spcBef>
            </a:pPr>
            <a:endParaRPr lang="ru-RU" sz="4800" b="1" dirty="0">
              <a:solidFill>
                <a:srgbClr val="1B059D"/>
              </a:solidFill>
              <a:latin typeface="Calibri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2817233"/>
            <a:ext cx="85689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дел по нарушению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АМЗ;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Выдано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предупреждения;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Возбуждено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административных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дел.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0486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распространение рекламы по сетям электросвязи (в том числе посредством использования телефонной, факсимильной, подвижной радиотелефонной связи), без предварительного согласия абонента или адресата на получение рекламы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ст.18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Федерального закона от 13.03.2006 № 38-ФЗ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 рекламе»)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8EA6-D4DD-46C0-81EE-96E9F9545F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to04-tswinger\Desktop\0028-028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32856"/>
            <a:ext cx="9144000" cy="446449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антимонопольного законодательства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субъектами естественной монополии 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kzn.ru/upload/iblock/b93/teplo_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" y="5062468"/>
            <a:ext cx="3096344" cy="179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penzasmi.ru/images/uploads/bbdda57ef68f74ebbb36223e3fc16e9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84" y="81429"/>
            <a:ext cx="2493148" cy="169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xn----7sbabhp1bbwcmi.xn--p1ai/tinybrowser/images/gkh/skhema_teplosnabzheniya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15077" r="7311" b="8563"/>
          <a:stretch/>
        </p:blipFill>
        <p:spPr bwMode="auto">
          <a:xfrm>
            <a:off x="0" y="1352436"/>
            <a:ext cx="6544284" cy="3795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16" y="61040"/>
            <a:ext cx="3834904" cy="1063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400" dirty="0" smtClean="0"/>
              <a:t>	</a:t>
            </a:r>
            <a:r>
              <a:rPr lang="ru-RU" sz="2800" b="1" dirty="0" smtClean="0"/>
              <a:t>Теплоснабжающая организация</a:t>
            </a:r>
            <a:endParaRPr lang="ru-RU" sz="3400" b="1" dirty="0" smtClean="0"/>
          </a:p>
          <a:p>
            <a:pPr algn="just">
              <a:buNone/>
            </a:pPr>
            <a:r>
              <a:rPr lang="ru-RU" sz="3400" dirty="0" smtClean="0"/>
              <a:t>      </a:t>
            </a:r>
          </a:p>
          <a:p>
            <a:pPr algn="just">
              <a:buNone/>
            </a:pPr>
            <a:endParaRPr lang="ru-RU" sz="3400" dirty="0" smtClean="0"/>
          </a:p>
          <a:p>
            <a:pPr algn="just">
              <a:buNone/>
            </a:pPr>
            <a:endParaRPr lang="ru-RU" sz="3400" dirty="0" smtClean="0"/>
          </a:p>
          <a:p>
            <a:pPr algn="just">
              <a:buNone/>
            </a:pPr>
            <a:r>
              <a:rPr lang="ru-RU" sz="3400" dirty="0" smtClean="0"/>
              <a:t>                  </a:t>
            </a:r>
            <a:endParaRPr lang="ru-RU" sz="3400" b="1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5436096" y="3485122"/>
            <a:ext cx="3834904" cy="7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3400" dirty="0" smtClean="0"/>
              <a:t>	</a:t>
            </a:r>
            <a:r>
              <a:rPr lang="ru-RU" sz="2800" b="1" dirty="0" smtClean="0"/>
              <a:t>Население </a:t>
            </a:r>
          </a:p>
          <a:p>
            <a:pPr algn="just"/>
            <a:endParaRPr lang="ru-RU" sz="3400" dirty="0" smtClean="0"/>
          </a:p>
          <a:p>
            <a:pPr algn="just">
              <a:buFont typeface="Arial" charset="0"/>
              <a:buNone/>
            </a:pPr>
            <a:r>
              <a:rPr lang="ru-RU" sz="3400" dirty="0" smtClean="0"/>
              <a:t>      </a:t>
            </a:r>
          </a:p>
          <a:p>
            <a:pPr algn="just">
              <a:buFont typeface="Arial" charset="0"/>
              <a:buNone/>
            </a:pPr>
            <a:endParaRPr lang="ru-RU" sz="3400" dirty="0" smtClean="0"/>
          </a:p>
          <a:p>
            <a:pPr algn="just">
              <a:buFont typeface="Arial" charset="0"/>
              <a:buNone/>
            </a:pPr>
            <a:endParaRPr lang="ru-RU" sz="3400" dirty="0" smtClean="0"/>
          </a:p>
          <a:p>
            <a:pPr algn="just">
              <a:buFont typeface="Arial" charset="0"/>
              <a:buNone/>
            </a:pPr>
            <a:r>
              <a:rPr lang="ru-RU" sz="3400" dirty="0" smtClean="0"/>
              <a:t>                  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16995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32856"/>
            <a:ext cx="9144000" cy="446449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антимонопольного законодательства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органами власти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3318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tkom.ru/upload/medialibrary/288/288ddfd0b1e2dcb1884dd194de9cf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818" y="692696"/>
            <a:ext cx="3987182" cy="3573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03" y="-8632"/>
            <a:ext cx="9144000" cy="2088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400" dirty="0" smtClean="0"/>
              <a:t>Заказчик </a:t>
            </a:r>
            <a:r>
              <a:rPr lang="ru-RU" sz="3400" dirty="0" smtClean="0"/>
              <a:t>заключил контракт с  подрядчиком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Подрядчик </a:t>
            </a:r>
            <a:r>
              <a:rPr lang="ru-RU" sz="3400" dirty="0" smtClean="0"/>
              <a:t>выполнил работы 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по контракту</a:t>
            </a:r>
            <a:endParaRPr lang="ru-RU" sz="3400" dirty="0" smtClean="0"/>
          </a:p>
          <a:p>
            <a:pPr algn="ctr">
              <a:buNone/>
            </a:pPr>
            <a:endParaRPr lang="ru-RU" sz="3400" dirty="0"/>
          </a:p>
          <a:p>
            <a:pPr algn="ctr">
              <a:buNone/>
            </a:pPr>
            <a:endParaRPr lang="ru-RU" sz="1500" dirty="0" smtClean="0"/>
          </a:p>
          <a:p>
            <a:pPr>
              <a:buNone/>
            </a:pPr>
            <a:r>
              <a:rPr lang="ru-RU" sz="3400" dirty="0" smtClean="0"/>
              <a:t>Заказчику потребовались </a:t>
            </a:r>
          </a:p>
          <a:p>
            <a:pPr>
              <a:buNone/>
            </a:pPr>
            <a:r>
              <a:rPr lang="ru-RU" sz="3400" dirty="0" smtClean="0"/>
              <a:t>дополнительные  работы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Заказчик заключил соглашение с иным подрядчиком на </a:t>
            </a:r>
            <a:r>
              <a:rPr lang="ru-RU" sz="3400" dirty="0" err="1" smtClean="0"/>
              <a:t>доп</a:t>
            </a:r>
            <a:r>
              <a:rPr lang="ru-RU" sz="3400" dirty="0" smtClean="0"/>
              <a:t> работы</a:t>
            </a:r>
            <a:endParaRPr lang="ru-RU" sz="3400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042411" y="548680"/>
            <a:ext cx="0" cy="64807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42411" y="2425948"/>
            <a:ext cx="0" cy="7920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042411" y="4581128"/>
            <a:ext cx="0" cy="7920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2856"/>
            <a:ext cx="9144000" cy="4464496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2564904"/>
            <a:ext cx="8446393" cy="4824536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Контроль в сфере торговли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detective-kharkov.com/assets/images/kharkov/38_pro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1125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000" dirty="0" smtClean="0"/>
              <a:t>   Допустимый </a:t>
            </a:r>
            <a:r>
              <a:rPr lang="ru-RU" sz="3000" b="1" dirty="0" smtClean="0"/>
              <a:t>порог в 25%</a:t>
            </a:r>
            <a:r>
              <a:rPr lang="ru-RU" sz="3000" dirty="0" smtClean="0"/>
              <a:t> </a:t>
            </a:r>
            <a:r>
              <a:rPr lang="ru-RU" sz="3000" b="1" dirty="0" smtClean="0"/>
              <a:t>превышен</a:t>
            </a:r>
            <a:r>
              <a:rPr lang="ru-RU" sz="3000" dirty="0" smtClean="0"/>
              <a:t> у следующих хозяйствующих субъектов:</a:t>
            </a:r>
          </a:p>
          <a:p>
            <a:pPr algn="ctr">
              <a:buNone/>
            </a:pPr>
            <a:endParaRPr lang="ru-RU" sz="3000" dirty="0" smtClean="0"/>
          </a:p>
          <a:p>
            <a:r>
              <a:rPr lang="ru-RU" sz="3000" dirty="0" smtClean="0"/>
              <a:t>- </a:t>
            </a:r>
            <a:r>
              <a:rPr lang="ru-RU" sz="3000" b="1" dirty="0" smtClean="0"/>
              <a:t>ООО «Розница К-1»</a:t>
            </a:r>
            <a:r>
              <a:rPr lang="ru-RU" sz="3000" dirty="0" smtClean="0"/>
              <a:t> в границах МО «</a:t>
            </a:r>
            <a:r>
              <a:rPr lang="ru-RU" sz="3000" dirty="0" err="1" smtClean="0"/>
              <a:t>Майминский</a:t>
            </a:r>
            <a:r>
              <a:rPr lang="ru-RU" sz="3000" dirty="0" smtClean="0"/>
              <a:t> район», МО «Онгудайский район», МО «</a:t>
            </a:r>
            <a:r>
              <a:rPr lang="ru-RU" sz="3000" dirty="0" err="1" smtClean="0"/>
              <a:t>Турочакский</a:t>
            </a:r>
            <a:r>
              <a:rPr lang="ru-RU" sz="3000" dirty="0" smtClean="0"/>
              <a:t> район», МО «</a:t>
            </a:r>
            <a:r>
              <a:rPr lang="ru-RU" sz="3000" dirty="0" err="1" smtClean="0"/>
              <a:t>Улаганский</a:t>
            </a:r>
            <a:r>
              <a:rPr lang="ru-RU" sz="3000" dirty="0" smtClean="0"/>
              <a:t> район», МО «</a:t>
            </a:r>
            <a:r>
              <a:rPr lang="ru-RU" sz="3000" dirty="0" err="1" smtClean="0"/>
              <a:t>Чемальский</a:t>
            </a:r>
            <a:r>
              <a:rPr lang="ru-RU" sz="3000" dirty="0" smtClean="0"/>
              <a:t> район», МО «</a:t>
            </a:r>
            <a:r>
              <a:rPr lang="ru-RU" sz="3000" dirty="0" err="1" smtClean="0"/>
              <a:t>Шебалинский</a:t>
            </a:r>
            <a:r>
              <a:rPr lang="ru-RU" sz="3000" dirty="0" smtClean="0"/>
              <a:t> район</a:t>
            </a:r>
            <a:r>
              <a:rPr lang="ru-RU" sz="3000" dirty="0" smtClean="0"/>
              <a:t>»; МО «Кош-</a:t>
            </a:r>
            <a:r>
              <a:rPr lang="ru-RU" sz="3000" dirty="0" err="1" smtClean="0"/>
              <a:t>агачский</a:t>
            </a:r>
            <a:r>
              <a:rPr lang="ru-RU" sz="3000" dirty="0" smtClean="0"/>
              <a:t> район»</a:t>
            </a:r>
          </a:p>
          <a:p>
            <a:endParaRPr lang="ru-RU" sz="3000" dirty="0" smtClean="0"/>
          </a:p>
          <a:p>
            <a:r>
              <a:rPr lang="ru-RU" sz="3000" dirty="0" smtClean="0"/>
              <a:t>- </a:t>
            </a:r>
            <a:r>
              <a:rPr lang="ru-RU" sz="3000" b="1" dirty="0" smtClean="0"/>
              <a:t>ООО «Торговая сеть </a:t>
            </a:r>
            <a:r>
              <a:rPr lang="ru-RU" sz="3000" b="1" dirty="0" err="1" smtClean="0"/>
              <a:t>Аникс</a:t>
            </a:r>
            <a:r>
              <a:rPr lang="ru-RU" sz="3000" b="1" dirty="0" smtClean="0"/>
              <a:t>»</a:t>
            </a:r>
            <a:r>
              <a:rPr lang="ru-RU" sz="3000" dirty="0" smtClean="0"/>
              <a:t> в границах МО «</a:t>
            </a:r>
            <a:r>
              <a:rPr lang="ru-RU" sz="3000" dirty="0" err="1" smtClean="0"/>
              <a:t>Чемальский</a:t>
            </a:r>
            <a:r>
              <a:rPr lang="ru-RU" sz="3000" dirty="0" smtClean="0"/>
              <a:t> район</a:t>
            </a:r>
            <a:r>
              <a:rPr lang="ru-RU" sz="3000" dirty="0" smtClean="0"/>
              <a:t>»;</a:t>
            </a:r>
            <a:endParaRPr lang="ru-RU" sz="3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021288"/>
            <a:ext cx="2133600" cy="365125"/>
          </a:xfrm>
        </p:spPr>
        <p:txBody>
          <a:bodyPr/>
          <a:lstStyle/>
          <a:p>
            <a:fld id="{8DC78EA6-D4DD-46C0-81EE-96E9F9545F1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2856"/>
            <a:ext cx="9144000" cy="4464496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2564904"/>
            <a:ext cx="8446393" cy="4824536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Типичные нарушения субъектов естественных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монополий в сфере электроэнергетики</a:t>
            </a:r>
            <a:endParaRPr lang="ru-RU" sz="4000" dirty="0" smtClean="0"/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.squarespace.com/static/512640e8e4b0887e8522c8dc/52e05d52e4b0b766433fdf33/52e05d5ce4b0b766433fdfbf/1339548418000/bigstock-D-Man-With-Lightbulb-9588929.jpg?format=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828084" cy="3573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400" b="1" dirty="0" smtClean="0"/>
              <a:t>Нарушение Правил технологического присоединения </a:t>
            </a:r>
            <a:r>
              <a:rPr lang="ru-RU" sz="3400" b="1" dirty="0" err="1" smtClean="0"/>
              <a:t>энергопринимающих</a:t>
            </a:r>
            <a:r>
              <a:rPr lang="ru-RU" sz="3400" b="1" dirty="0" smtClean="0"/>
              <a:t> устройств потребителей электрической энергии: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/>
              <a:t>нарушение сроков выполнения мероприятий (строительство ЛЭП) технологического </a:t>
            </a:r>
            <a:r>
              <a:rPr lang="ru-RU" sz="3400" dirty="0" smtClean="0"/>
              <a:t>присоединения в установленные сроки</a:t>
            </a:r>
            <a:r>
              <a:rPr lang="ru-RU" sz="3400" dirty="0" smtClean="0"/>
              <a:t>;</a:t>
            </a:r>
          </a:p>
          <a:p>
            <a:endParaRPr lang="ru-RU" sz="3400" dirty="0" smtClean="0"/>
          </a:p>
          <a:p>
            <a:r>
              <a:rPr lang="ru-RU" sz="3400" dirty="0" smtClean="0"/>
              <a:t>не </a:t>
            </a:r>
            <a:r>
              <a:rPr lang="ru-RU" sz="3400" dirty="0"/>
              <a:t>осуществление фактического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присоединения;</a:t>
            </a:r>
            <a:endParaRPr lang="ru-RU" sz="3400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8EA6-D4DD-46C0-81EE-96E9F9545F1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152</Words>
  <Application>Microsoft Office PowerPoint</Application>
  <PresentationFormat>Экран (4:3)</PresentationFormat>
  <Paragraphs>52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Донских Ольга Михайловна</dc:creator>
  <cp:lastModifiedBy>Чаптынов А.Н.</cp:lastModifiedBy>
  <cp:revision>160</cp:revision>
  <dcterms:created xsi:type="dcterms:W3CDTF">2016-10-19T10:00:15Z</dcterms:created>
  <dcterms:modified xsi:type="dcterms:W3CDTF">2019-06-13T08:24:54Z</dcterms:modified>
</cp:coreProperties>
</file>