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5" r:id="rId2"/>
    <p:sldId id="257" r:id="rId3"/>
    <p:sldId id="330" r:id="rId4"/>
    <p:sldId id="307" r:id="rId5"/>
    <p:sldId id="310" r:id="rId6"/>
    <p:sldId id="309" r:id="rId7"/>
    <p:sldId id="312" r:id="rId8"/>
    <p:sldId id="311" r:id="rId9"/>
    <p:sldId id="313" r:id="rId10"/>
    <p:sldId id="293" r:id="rId11"/>
    <p:sldId id="294" r:id="rId12"/>
    <p:sldId id="283" r:id="rId13"/>
    <p:sldId id="286" r:id="rId14"/>
    <p:sldId id="329" r:id="rId15"/>
    <p:sldId id="297" r:id="rId16"/>
    <p:sldId id="29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9" autoAdjust="0"/>
  </p:normalViewPr>
  <p:slideViewPr>
    <p:cSldViewPr>
      <p:cViewPr>
        <p:scale>
          <a:sx n="55" d="100"/>
          <a:sy n="55" d="100"/>
        </p:scale>
        <p:origin x="-788"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E7CDD78-F70D-4C8D-8623-9E07C6039C4E}" type="datetimeFigureOut">
              <a:rPr lang="ru-RU"/>
              <a:pPr>
                <a:defRPr/>
              </a:pPr>
              <a:t>12.12.2018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386DAB-98A0-4D77-9EB0-1FA2EAB21780}" type="slidenum">
              <a:rPr lang="ru-RU"/>
              <a:pPr>
                <a:defRPr/>
              </a:pPr>
              <a:t>‹#›</a:t>
            </a:fld>
            <a:endParaRPr lang="ru-RU"/>
          </a:p>
        </p:txBody>
      </p:sp>
    </p:spTree>
    <p:extLst>
      <p:ext uri="{BB962C8B-B14F-4D97-AF65-F5344CB8AC3E}">
        <p14:creationId xmlns:p14="http://schemas.microsoft.com/office/powerpoint/2010/main" val="2864094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60C-B26B-4C2F-B5AB-5D24E9195123}" type="slidenum">
              <a:rPr lang="ru-RU" smtClean="0">
                <a:solidFill>
                  <a:srgbClr val="000000"/>
                </a:solidFill>
                <a:latin typeface="Arial" charset="0"/>
                <a:cs typeface="Arial" charset="0"/>
              </a:rPr>
              <a:pPr fontAlgn="base">
                <a:spcBef>
                  <a:spcPct val="0"/>
                </a:spcBef>
                <a:spcAft>
                  <a:spcPct val="0"/>
                </a:spcAft>
              </a:pPr>
              <a:t>2</a:t>
            </a:fld>
            <a:endParaRPr lang="ru-RU" smtClean="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BFB24F7-1E2B-4E30-A0A0-62E44199E36F}"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27C680-C98F-472F-902D-E45C75E9B6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B5FB7D-0D04-4083-91DB-5ABA84ADBAB4}"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F71133-6B3F-44BF-8E7C-A57D79313E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3D1D9E8-09E0-4B26-96B2-06649E9A8B67}"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B5A4AD-01BC-426A-80FA-249C06EE0F7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srcRect/>
          <a:stretch>
            <a:fillRect/>
          </a:stretch>
        </p:blipFill>
        <p:spPr bwMode="auto">
          <a:xfrm>
            <a:off x="0" y="0"/>
            <a:ext cx="9144000" cy="2638425"/>
          </a:xfrm>
          <a:prstGeom prst="rect">
            <a:avLst/>
          </a:prstGeom>
          <a:noFill/>
          <a:ln w="9525">
            <a:noFill/>
            <a:miter lim="800000"/>
            <a:headEnd/>
            <a:tailEnd/>
          </a:ln>
        </p:spPr>
      </p:pic>
      <p:pic>
        <p:nvPicPr>
          <p:cNvPr id="3" name="Picture 8" descr="пр2"/>
          <p:cNvPicPr>
            <a:picLocks noChangeAspect="1" noChangeArrowheads="1"/>
          </p:cNvPicPr>
          <p:nvPr userDrawn="1"/>
        </p:nvPicPr>
        <p:blipFill>
          <a:blip r:embed="rId3" cstate="print"/>
          <a:srcRect/>
          <a:stretch>
            <a:fillRect/>
          </a:stretch>
        </p:blipFill>
        <p:spPr bwMode="auto">
          <a:xfrm>
            <a:off x="0" y="6624638"/>
            <a:ext cx="9144000" cy="2603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839C24-4D38-4D5B-8EB5-D6F49FF3BD98}"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F47DFD-F3FD-4713-8705-101E508056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2D58563-A1C1-4493-8986-FC986AC73598}" type="datetimeFigureOut">
              <a:rPr lang="ru-RU"/>
              <a:pPr>
                <a:defRPr/>
              </a:pPr>
              <a:t>12.12.2018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3F60D7-7178-476D-A843-C937888D19B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503002-3E14-401D-816D-FD8DC6C606DF}"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3C1B90-CCB1-41C1-8C5C-4CDF6AAC0A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FDD0141-2662-4D68-93A5-ECA8A521C905}" type="datetimeFigureOut">
              <a:rPr lang="ru-RU"/>
              <a:pPr>
                <a:defRPr/>
              </a:pPr>
              <a:t>12.12.2018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C0C2F3D-6FD4-472C-8F8E-F9DB9F720D0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DAF4E99-B7A8-4D0B-906C-64908F21119B}" type="datetimeFigureOut">
              <a:rPr lang="ru-RU"/>
              <a:pPr>
                <a:defRPr/>
              </a:pPr>
              <a:t>12.12.2018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EA8019-E6E3-4D00-9ED6-7B71CA6F3F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B2CDEA1-31AF-421A-8CC8-8C012CA738AD}" type="datetimeFigureOut">
              <a:rPr lang="ru-RU"/>
              <a:pPr>
                <a:defRPr/>
              </a:pPr>
              <a:t>12.12.2018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9C1BD1-97D2-47A0-BE7A-98E9EA2429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5A5F4D-CDE2-4CDD-9861-8949A853886A}"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D99CF1-20BC-4A81-AE30-AEDF2B44FA8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78794A-B226-4953-A70A-EA6E90CF997F}" type="datetimeFigureOut">
              <a:rPr lang="ru-RU"/>
              <a:pPr>
                <a:defRPr/>
              </a:pPr>
              <a:t>12.12.2018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99763F9-49D0-48F2-A564-708351E316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24118E-C934-4884-BEC1-94137082234E}" type="datetimeFigureOut">
              <a:rPr lang="ru-RU"/>
              <a:pPr>
                <a:defRPr/>
              </a:pPr>
              <a:t>12.12.2018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B52503-D94B-4173-AFB9-BEE361D7AA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4031873"/>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Типичные нарушения в сфере антимонопольного законодательства</a:t>
            </a:r>
          </a:p>
          <a:p>
            <a:pPr algn="ctr"/>
            <a:endParaRPr lang="ru-RU" sz="4000" b="1" dirty="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н</a:t>
            </a:r>
            <a:r>
              <a:rPr lang="ru-RU" sz="2800" dirty="0" smtClean="0">
                <a:latin typeface="Times New Roman" pitchFamily="18" charset="0"/>
                <a:cs typeface="Times New Roman" pitchFamily="18" charset="0"/>
              </a:rPr>
              <a:t>ачальник </a:t>
            </a:r>
            <a:r>
              <a:rPr lang="ru-RU" sz="2800" dirty="0" smtClean="0">
                <a:latin typeface="Times New Roman" pitchFamily="18" charset="0"/>
                <a:cs typeface="Times New Roman" pitchFamily="18" charset="0"/>
              </a:rPr>
              <a:t>отдела – </a:t>
            </a:r>
            <a:r>
              <a:rPr lang="ru-RU" sz="2800" dirty="0" err="1" smtClean="0">
                <a:latin typeface="Times New Roman" pitchFamily="18" charset="0"/>
                <a:cs typeface="Times New Roman" pitchFamily="18" charset="0"/>
              </a:rPr>
              <a:t>Чаптынов</a:t>
            </a:r>
            <a:r>
              <a:rPr lang="ru-RU" sz="2800" dirty="0" smtClean="0">
                <a:latin typeface="Times New Roman" pitchFamily="18" charset="0"/>
                <a:cs typeface="Times New Roman" pitchFamily="18" charset="0"/>
              </a:rPr>
              <a:t> А.Н.</a:t>
            </a:r>
          </a:p>
          <a:p>
            <a:pPr algn="ctr"/>
            <a:r>
              <a:rPr lang="ru-RU" sz="2800" dirty="0" smtClean="0">
                <a:latin typeface="Times New Roman" pitchFamily="18" charset="0"/>
                <a:cs typeface="Times New Roman" pitchFamily="18" charset="0"/>
              </a:rPr>
              <a:t> </a:t>
            </a:r>
            <a:endParaRPr lang="ru-R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atic.squarespace.com/static/512640e8e4b0887e8522c8dc/52e05d52e4b0b766433fdf33/52e05d5ce4b0b766433fdfbf/1339548418000/bigstock-D-Man-With-Lightbulb-9588929.jpg?format=original"/>
          <p:cNvPicPr>
            <a:picLocks noChangeAspect="1" noChangeArrowheads="1"/>
          </p:cNvPicPr>
          <p:nvPr/>
        </p:nvPicPr>
        <p:blipFill>
          <a:blip r:embed="rId2" cstate="print"/>
          <a:srcRect/>
          <a:stretch>
            <a:fillRect/>
          </a:stretch>
        </p:blipFill>
        <p:spPr bwMode="auto">
          <a:xfrm>
            <a:off x="3923928" y="3284984"/>
            <a:ext cx="4828084" cy="35730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0"/>
            <a:ext cx="8676456" cy="6309320"/>
          </a:xfrm>
        </p:spPr>
        <p:txBody>
          <a:bodyPr>
            <a:noAutofit/>
          </a:bodyPr>
          <a:lstStyle/>
          <a:p>
            <a:pPr algn="ctr">
              <a:buNone/>
            </a:pPr>
            <a:r>
              <a:rPr lang="ru-RU" sz="3400" b="1" dirty="0" smtClean="0"/>
              <a:t>Нарушение Правил технологического присоединения </a:t>
            </a:r>
            <a:r>
              <a:rPr lang="ru-RU" sz="3400" b="1" dirty="0" err="1" smtClean="0"/>
              <a:t>энергопринимающих</a:t>
            </a:r>
            <a:r>
              <a:rPr lang="ru-RU" sz="3400" b="1" dirty="0" smtClean="0"/>
              <a:t> устройств потребителей электрической энергии:</a:t>
            </a:r>
            <a:endParaRPr lang="ru-RU" sz="3400" b="1" dirty="0" smtClean="0">
              <a:latin typeface="Times New Roman" pitchFamily="18" charset="0"/>
              <a:cs typeface="Times New Roman" pitchFamily="18" charset="0"/>
            </a:endParaRPr>
          </a:p>
          <a:p>
            <a:r>
              <a:rPr lang="ru-RU" sz="3400" dirty="0" smtClean="0"/>
              <a:t>неосуществление технологического присоединения в установленные сроки;</a:t>
            </a:r>
          </a:p>
          <a:p>
            <a:r>
              <a:rPr lang="ru-RU" sz="3400" dirty="0" smtClean="0"/>
              <a:t>предъявление дополнительных требований потребителю</a:t>
            </a:r>
          </a:p>
          <a:p>
            <a:endParaRPr lang="ru-RU" sz="3400" dirty="0" smtClean="0">
              <a:latin typeface="Times New Roman" pitchFamily="18" charset="0"/>
              <a:cs typeface="Times New Roman" pitchFamily="18" charset="0"/>
            </a:endParaRPr>
          </a:p>
          <a:p>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a.d-cd.net/6a77dd1s-960.jpg"/>
          <p:cNvPicPr>
            <a:picLocks noChangeAspect="1" noChangeArrowheads="1"/>
          </p:cNvPicPr>
          <p:nvPr/>
        </p:nvPicPr>
        <p:blipFill>
          <a:blip r:embed="rId2" cstate="print"/>
          <a:srcRect/>
          <a:stretch>
            <a:fillRect/>
          </a:stretch>
        </p:blipFill>
        <p:spPr bwMode="auto">
          <a:xfrm>
            <a:off x="4499992" y="2996952"/>
            <a:ext cx="4644008" cy="3861048"/>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07504" y="0"/>
            <a:ext cx="8568952" cy="6669360"/>
          </a:xfrm>
        </p:spPr>
        <p:txBody>
          <a:bodyPr>
            <a:noAutofit/>
          </a:bodyPr>
          <a:lstStyle/>
          <a:p>
            <a:pPr algn="ctr">
              <a:buNone/>
            </a:pPr>
            <a:r>
              <a:rPr lang="ru-RU" sz="3400" b="1" dirty="0" smtClean="0"/>
              <a:t>Нарушение </a:t>
            </a:r>
            <a:r>
              <a:rPr lang="ru-RU" sz="3600" b="1" dirty="0" smtClean="0"/>
              <a:t>Правил подключения к системе теплоснабжения</a:t>
            </a:r>
            <a:r>
              <a:rPr lang="ru-RU" sz="3400" b="1" dirty="0" smtClean="0"/>
              <a:t>:</a:t>
            </a:r>
            <a:endParaRPr lang="ru-RU" sz="3400" b="1" dirty="0" smtClean="0">
              <a:latin typeface="Times New Roman" pitchFamily="18" charset="0"/>
              <a:cs typeface="Times New Roman" pitchFamily="18" charset="0"/>
            </a:endParaRPr>
          </a:p>
          <a:p>
            <a:r>
              <a:rPr lang="ru-RU" sz="3600" dirty="0" smtClean="0"/>
              <a:t>необоснованный отказ потребителю в заключении договора о подключении к сетям теплоснабжения, </a:t>
            </a:r>
            <a:r>
              <a:rPr lang="ru-RU" sz="3600" dirty="0" err="1" smtClean="0"/>
              <a:t>необращения</a:t>
            </a:r>
            <a:r>
              <a:rPr lang="ru-RU" sz="3600" dirty="0" smtClean="0"/>
              <a:t> в органы местного самоуправления о внесении изменении в Схему теплоснабжения</a:t>
            </a:r>
            <a:endParaRPr lang="ru-RU"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2554545"/>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Порядок предоставления преференций</a:t>
            </a:r>
            <a:endParaRPr lang="ru-RU" sz="4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cius.com/wp-content/uploads/2014/12/figure_helping_up_buddy_1600_clr_11080.png"/>
          <p:cNvPicPr>
            <a:picLocks noChangeAspect="1" noChangeArrowheads="1"/>
          </p:cNvPicPr>
          <p:nvPr/>
        </p:nvPicPr>
        <p:blipFill>
          <a:blip r:embed="rId2" cstate="print"/>
          <a:srcRect/>
          <a:stretch>
            <a:fillRect/>
          </a:stretch>
        </p:blipFill>
        <p:spPr bwMode="auto">
          <a:xfrm>
            <a:off x="4572000" y="3041576"/>
            <a:ext cx="4572000" cy="3816424"/>
          </a:xfrm>
          <a:prstGeom prst="rect">
            <a:avLst/>
          </a:prstGeom>
          <a:noFill/>
        </p:spPr>
      </p:pic>
      <p:sp>
        <p:nvSpPr>
          <p:cNvPr id="3" name="Содержимое 2"/>
          <p:cNvSpPr>
            <a:spLocks noGrp="1"/>
          </p:cNvSpPr>
          <p:nvPr>
            <p:ph idx="1"/>
          </p:nvPr>
        </p:nvSpPr>
        <p:spPr>
          <a:xfrm>
            <a:off x="8388424" y="2708920"/>
            <a:ext cx="755576" cy="3600400"/>
          </a:xfrm>
        </p:spPr>
        <p:txBody>
          <a:bodyPr>
            <a:noAutofit/>
          </a:bodyPr>
          <a:lstStyle/>
          <a:p>
            <a:endParaRPr lang="ru-RU" sz="2800" dirty="0" smtClean="0"/>
          </a:p>
          <a:p>
            <a:endParaRPr lang="ru-RU" sz="28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13</a:t>
            </a:fld>
            <a:endParaRPr lang="en-US" dirty="0"/>
          </a:p>
        </p:txBody>
      </p:sp>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rgbClr val="002060"/>
                </a:solidFill>
                <a:latin typeface="Calibri" pitchFamily="34" charset="0"/>
                <a:cs typeface="Times New Roman" pitchFamily="18" charset="0"/>
              </a:rPr>
              <a:t>Государственные или муниципальные преференции </a:t>
            </a:r>
            <a:r>
              <a:rPr lang="ru-RU" sz="2500" dirty="0" smtClean="0">
                <a:solidFill>
                  <a:srgbClr val="002060"/>
                </a:solidFill>
                <a:latin typeface="Calibri" pitchFamily="34" charset="0"/>
                <a:cs typeface="Times New Roman" pitchFamily="18" charset="0"/>
              </a:rPr>
              <a:t>– это предоставление федеральными органами исполнительной власти, органами государственной власти субъектов Российской Федерации, органами местного самоуправления, иными осуществляющими функции указанных органов органами или организациями отдельным хозяйствующим субъектам преимущества, которое обеспечивает им более выгодные условия деятельности, путем передачи государственного или муниципального имущества, иных объектов гражданских прав либо путем предоставления имущественных льгот, государственных или муниципальных гарантий.</a:t>
            </a:r>
            <a:endParaRPr lang="ru-RU" sz="2500" dirty="0">
              <a:solidFill>
                <a:srgbClr val="00206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just">
              <a:buNone/>
            </a:pPr>
            <a:r>
              <a:rPr lang="ru-RU" sz="3600" dirty="0" smtClean="0"/>
              <a:t>   </a:t>
            </a:r>
          </a:p>
          <a:p>
            <a:pPr algn="ctr">
              <a:buNone/>
            </a:pPr>
            <a:r>
              <a:rPr lang="ru-RU" sz="3600" dirty="0" smtClean="0"/>
              <a:t>  </a:t>
            </a:r>
          </a:p>
          <a:p>
            <a:pPr algn="ctr">
              <a:buNone/>
            </a:pPr>
            <a:endParaRPr lang="ru-RU" sz="3600" dirty="0" smtClean="0"/>
          </a:p>
          <a:p>
            <a:pPr algn="ctr">
              <a:buNone/>
            </a:pPr>
            <a:r>
              <a:rPr lang="ru-RU" sz="3600" dirty="0" smtClean="0"/>
              <a:t> </a:t>
            </a:r>
            <a:r>
              <a:rPr lang="ru-RU" sz="4000" b="1" dirty="0" smtClean="0">
                <a:latin typeface="Times New Roman" pitchFamily="18" charset="0"/>
                <a:cs typeface="Times New Roman" pitchFamily="18" charset="0"/>
              </a:rPr>
              <a:t>Статьи 19-20 Федерального закона </a:t>
            </a:r>
          </a:p>
          <a:p>
            <a:pPr algn="ctr">
              <a:buNone/>
            </a:pPr>
            <a:r>
              <a:rPr lang="ru-RU" sz="4000" b="1" dirty="0" smtClean="0">
                <a:latin typeface="Times New Roman" pitchFamily="18" charset="0"/>
                <a:cs typeface="Times New Roman" pitchFamily="18" charset="0"/>
              </a:rPr>
              <a:t>от 26.07.2006г. №135-ФЗ «О защите конкуренции»</a:t>
            </a:r>
          </a:p>
          <a:p>
            <a:pPr algn="just">
              <a:buNone/>
            </a:pPr>
            <a:endParaRPr lang="ru-RU" sz="3600" dirty="0" smtClean="0"/>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just">
              <a:buNone/>
            </a:pPr>
            <a:r>
              <a:rPr lang="ru-RU" sz="3600" dirty="0" smtClean="0"/>
              <a:t>   </a:t>
            </a:r>
          </a:p>
          <a:p>
            <a:pPr algn="ctr">
              <a:buNone/>
            </a:pPr>
            <a:r>
              <a:rPr lang="ru-RU" sz="3600" smtClean="0"/>
              <a:t>   </a:t>
            </a:r>
            <a:r>
              <a:rPr lang="ru-RU" sz="3600" b="1" smtClean="0">
                <a:latin typeface="Times New Roman" pitchFamily="18" charset="0"/>
                <a:cs typeface="Times New Roman" pitchFamily="18" charset="0"/>
              </a:rPr>
              <a:t>Постановление </a:t>
            </a:r>
            <a:r>
              <a:rPr lang="ru-RU" sz="3600" b="1" dirty="0" smtClean="0">
                <a:latin typeface="Times New Roman" pitchFamily="18" charset="0"/>
                <a:cs typeface="Times New Roman" pitchFamily="18" charset="0"/>
              </a:rPr>
              <a:t>Арбитражного суда Центрального округа от 07.12.2016 </a:t>
            </a:r>
          </a:p>
          <a:p>
            <a:pPr algn="ctr">
              <a:buNone/>
            </a:pPr>
            <a:r>
              <a:rPr lang="ru-RU" sz="3600" b="1" dirty="0" smtClean="0">
                <a:latin typeface="Times New Roman" pitchFamily="18" charset="0"/>
                <a:cs typeface="Times New Roman" pitchFamily="18" charset="0"/>
              </a:rPr>
              <a:t>  № Ф10-4681/2016 по делу №А08-9001/2015</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0" y="260648"/>
            <a:ext cx="9144000" cy="6048672"/>
          </a:xfrm>
        </p:spPr>
        <p:txBody>
          <a:bodyPr>
            <a:noAutofit/>
          </a:bodyPr>
          <a:lstStyle/>
          <a:p>
            <a:pPr algn="ctr"/>
            <a:r>
              <a:rPr lang="ru-RU" sz="3600" dirty="0" smtClean="0">
                <a:latin typeface="Times New Roman" pitchFamily="18" charset="0"/>
                <a:cs typeface="Times New Roman" pitchFamily="18" charset="0"/>
              </a:rPr>
              <a:t>распространение рекламы по сетям электросвязи (в том числе посредством использования телефонной, факсимильной, подвижной радиотелефонной связи), без предварительного согласия абонента или адресата на получение рекламы</a:t>
            </a:r>
          </a:p>
          <a:p>
            <a:pPr>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ст.18</a:t>
            </a:r>
            <a:r>
              <a:rPr lang="ru-RU" sz="2800" dirty="0" smtClean="0">
                <a:latin typeface="Times New Roman" pitchFamily="18" charset="0"/>
                <a:cs typeface="Times New Roman" pitchFamily="18" charset="0"/>
              </a:rPr>
              <a:t> Федерального закона от 13.03.2006 № 38-ФЗ</a:t>
            </a:r>
          </a:p>
          <a:p>
            <a:pPr algn="ctr">
              <a:buNone/>
            </a:pPr>
            <a:r>
              <a:rPr lang="ru-RU" sz="2800" dirty="0" smtClean="0">
                <a:latin typeface="Times New Roman" pitchFamily="18" charset="0"/>
                <a:cs typeface="Times New Roman" pitchFamily="18" charset="0"/>
              </a:rPr>
              <a:t> «О рекламе»)</a:t>
            </a:r>
          </a:p>
          <a:p>
            <a:endParaRPr lang="ru-RU" sz="30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DC78EA6-D4DD-46C0-81EE-96E9F9545F1E}" type="slidenum">
              <a:rPr lang="en-US" smtClean="0"/>
              <a:pPr/>
              <a:t>16</a:t>
            </a:fld>
            <a:endParaRPr lang="en-US" dirty="0"/>
          </a:p>
        </p:txBody>
      </p:sp>
      <p:sp>
        <p:nvSpPr>
          <p:cNvPr id="5" name="Номер слайда 3"/>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Users\to04-tswinger\Desktop\0028-028-Spasibo-za-vnima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61" name="Rectangle 3079"/>
          <p:cNvSpPr>
            <a:spLocks noChangeArrowheads="1"/>
          </p:cNvSpPr>
          <p:nvPr/>
        </p:nvSpPr>
        <p:spPr bwMode="auto">
          <a:xfrm>
            <a:off x="744538" y="3860800"/>
            <a:ext cx="8364537" cy="1219200"/>
          </a:xfrm>
          <a:prstGeom prst="rect">
            <a:avLst/>
          </a:prstGeom>
          <a:noFill/>
          <a:ln w="9525">
            <a:noFill/>
            <a:miter lim="800000"/>
            <a:headEnd/>
            <a:tailEnd/>
          </a:ln>
        </p:spPr>
        <p:txBody>
          <a:bodyPr/>
          <a:lstStyle/>
          <a:p>
            <a:pPr algn="ctr">
              <a:lnSpc>
                <a:spcPct val="90000"/>
              </a:lnSpc>
              <a:spcBef>
                <a:spcPct val="15000"/>
              </a:spcBef>
            </a:pPr>
            <a:endParaRPr lang="ru-RU" sz="4800" b="1" dirty="0">
              <a:solidFill>
                <a:srgbClr val="1B059D"/>
              </a:solidFill>
              <a:latin typeface="Calibri" pitchFamily="34" charset="0"/>
            </a:endParaRPr>
          </a:p>
        </p:txBody>
      </p:sp>
      <p:sp>
        <p:nvSpPr>
          <p:cNvPr id="18433" name="Rectangle 1"/>
          <p:cNvSpPr>
            <a:spLocks noChangeArrowheads="1"/>
          </p:cNvSpPr>
          <p:nvPr/>
        </p:nvSpPr>
        <p:spPr bwMode="auto">
          <a:xfrm>
            <a:off x="323528" y="2324792"/>
            <a:ext cx="8568952"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200" b="1" dirty="0" smtClean="0">
                <a:solidFill>
                  <a:prstClr val="black"/>
                </a:solidFill>
                <a:latin typeface="Times New Roman" pitchFamily="18" charset="0"/>
                <a:cs typeface="Times New Roman" pitchFamily="18" charset="0"/>
              </a:rPr>
              <a:t>    Статистика </a:t>
            </a:r>
            <a:r>
              <a:rPr lang="ru-RU" sz="3200" b="1" dirty="0">
                <a:solidFill>
                  <a:prstClr val="black"/>
                </a:solidFill>
                <a:latin typeface="Times New Roman" pitchFamily="18" charset="0"/>
                <a:cs typeface="Times New Roman" pitchFamily="18" charset="0"/>
              </a:rPr>
              <a:t>выявления и пресечения нарушений </a:t>
            </a:r>
            <a:r>
              <a:rPr lang="ru-RU" sz="3200" b="1" dirty="0" smtClean="0">
                <a:solidFill>
                  <a:prstClr val="black"/>
                </a:solidFill>
                <a:latin typeface="Times New Roman" pitchFamily="18" charset="0"/>
                <a:cs typeface="Times New Roman" pitchFamily="18" charset="0"/>
              </a:rPr>
              <a:t>Закона о защите конкуренции</a:t>
            </a:r>
            <a:endParaRPr lang="ru-RU" sz="3200" b="1" dirty="0" smtClean="0">
              <a:latin typeface="Times New Roman" pitchFamily="18" charset="0"/>
              <a:cs typeface="Times New Roman" pitchFamily="18" charset="0"/>
            </a:endParaRPr>
          </a:p>
          <a:p>
            <a:r>
              <a:rPr lang="ru-RU" sz="3400" b="1" dirty="0" smtClean="0">
                <a:latin typeface="Times New Roman" pitchFamily="18" charset="0"/>
                <a:cs typeface="Times New Roman" pitchFamily="18" charset="0"/>
              </a:rPr>
              <a:t> </a:t>
            </a:r>
          </a:p>
          <a:p>
            <a:pPr algn="just"/>
            <a:r>
              <a:rPr lang="ru-RU" sz="34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13</a:t>
            </a:r>
            <a:r>
              <a:rPr lang="ru-RU" sz="2800" dirty="0" smtClean="0">
                <a:latin typeface="Times New Roman" pitchFamily="18" charset="0"/>
                <a:cs typeface="Times New Roman" pitchFamily="18" charset="0"/>
              </a:rPr>
              <a:t> дел по нарушению АМЗ; </a:t>
            </a:r>
          </a:p>
          <a:p>
            <a:pPr algn="just"/>
            <a:r>
              <a:rPr lang="ru-RU" sz="2800" b="1" dirty="0" smtClean="0">
                <a:latin typeface="Times New Roman" pitchFamily="18" charset="0"/>
                <a:cs typeface="Times New Roman" pitchFamily="18" charset="0"/>
              </a:rPr>
              <a:t> 6</a:t>
            </a:r>
            <a:r>
              <a:rPr lang="ru-RU" sz="2800" dirty="0" smtClean="0">
                <a:latin typeface="Times New Roman" pitchFamily="18" charset="0"/>
                <a:cs typeface="Times New Roman" pitchFamily="18" charset="0"/>
              </a:rPr>
              <a:t> проверки на предмет соблюдения АМЗ;</a:t>
            </a:r>
          </a:p>
          <a:p>
            <a:pPr algn="just"/>
            <a:r>
              <a:rPr lang="ru-RU" sz="2800" dirty="0" smtClean="0">
                <a:latin typeface="Times New Roman" pitchFamily="18" charset="0"/>
                <a:cs typeface="Times New Roman" pitchFamily="18" charset="0"/>
              </a:rPr>
              <a:t> Выдано </a:t>
            </a:r>
            <a:r>
              <a:rPr lang="ru-RU" sz="2800" b="1" dirty="0" smtClean="0">
                <a:latin typeface="Times New Roman" pitchFamily="18" charset="0"/>
                <a:cs typeface="Times New Roman" pitchFamily="18" charset="0"/>
              </a:rPr>
              <a:t>14</a:t>
            </a:r>
            <a:r>
              <a:rPr lang="ru-RU" sz="2800" dirty="0" smtClean="0">
                <a:latin typeface="Times New Roman" pitchFamily="18" charset="0"/>
                <a:cs typeface="Times New Roman" pitchFamily="18" charset="0"/>
              </a:rPr>
              <a:t> предупреждения; </a:t>
            </a:r>
          </a:p>
          <a:p>
            <a:pPr algn="just"/>
            <a:r>
              <a:rPr lang="ru-RU" sz="2800" b="1" dirty="0" smtClean="0">
                <a:latin typeface="Times New Roman" pitchFamily="18" charset="0"/>
                <a:cs typeface="Times New Roman" pitchFamily="18" charset="0"/>
              </a:rPr>
              <a:t> 1</a:t>
            </a:r>
            <a:r>
              <a:rPr lang="ru-RU" sz="2800" dirty="0" smtClean="0">
                <a:latin typeface="Times New Roman" pitchFamily="18" charset="0"/>
                <a:cs typeface="Times New Roman" pitchFamily="18" charset="0"/>
              </a:rPr>
              <a:t> предостережение</a:t>
            </a:r>
          </a:p>
          <a:p>
            <a:pPr algn="just"/>
            <a:r>
              <a:rPr lang="ru-RU" sz="2800" dirty="0" smtClean="0">
                <a:latin typeface="Times New Roman" pitchFamily="18" charset="0"/>
                <a:cs typeface="Times New Roman" pitchFamily="18" charset="0"/>
              </a:rPr>
              <a:t> Рассмотрено </a:t>
            </a:r>
            <a:r>
              <a:rPr lang="ru-RU" sz="2800" b="1" dirty="0" smtClean="0">
                <a:latin typeface="Times New Roman" pitchFamily="18" charset="0"/>
                <a:cs typeface="Times New Roman" pitchFamily="18" charset="0"/>
              </a:rPr>
              <a:t>34</a:t>
            </a:r>
            <a:r>
              <a:rPr lang="ru-RU" sz="2800" dirty="0" smtClean="0">
                <a:latin typeface="Times New Roman" pitchFamily="18" charset="0"/>
                <a:cs typeface="Times New Roman" pitchFamily="18" charset="0"/>
              </a:rPr>
              <a:t> административных дела.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32856"/>
            <a:ext cx="9144000" cy="4464496"/>
          </a:xfrm>
          <a:prstGeom prst="rect">
            <a:avLst/>
          </a:prstGeom>
          <a:solidFill>
            <a:schemeClr val="accent5">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23528" y="2132856"/>
            <a:ext cx="8640960" cy="2554545"/>
          </a:xfrm>
          <a:prstGeom prst="rect">
            <a:avLst/>
          </a:prstGeom>
        </p:spPr>
        <p:txBody>
          <a:bodyPr wrap="square">
            <a:spAutoFit/>
          </a:bodyPr>
          <a:lstStyle/>
          <a:p>
            <a:pPr algn="ctr"/>
            <a:endParaRPr lang="ru-RU"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Типичные нарушения антимонопольного законодательства органами власти </a:t>
            </a:r>
            <a:endParaRPr lang="ru-RU" sz="4000" dirty="0"/>
          </a:p>
        </p:txBody>
      </p:sp>
    </p:spTree>
    <p:extLst>
      <p:ext uri="{BB962C8B-B14F-4D97-AF65-F5344CB8AC3E}">
        <p14:creationId xmlns:p14="http://schemas.microsoft.com/office/powerpoint/2010/main" val="263804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zb.ru/wp-content/uploads/2014/07/xmzb8.jpg.pagespeed.ic.tXTprrkv4f.jpg"/>
          <p:cNvPicPr>
            <a:picLocks noChangeAspect="1" noChangeArrowheads="1"/>
          </p:cNvPicPr>
          <p:nvPr/>
        </p:nvPicPr>
        <p:blipFill>
          <a:blip r:embed="rId2" cstate="print"/>
          <a:srcRect/>
          <a:stretch>
            <a:fillRect/>
          </a:stretch>
        </p:blipFill>
        <p:spPr bwMode="auto">
          <a:xfrm>
            <a:off x="2915816" y="3429000"/>
            <a:ext cx="6048672" cy="3312368"/>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964488" cy="6048672"/>
          </a:xfrm>
        </p:spPr>
        <p:txBody>
          <a:bodyPr>
            <a:noAutofit/>
          </a:bodyPr>
          <a:lstStyle/>
          <a:p>
            <a:pPr algn="ctr">
              <a:buNone/>
            </a:pPr>
            <a:r>
              <a:rPr lang="ru-RU" sz="3400" dirty="0" smtClean="0"/>
              <a:t>Администрация муниципального образования</a:t>
            </a:r>
          </a:p>
          <a:p>
            <a:pPr algn="just"/>
            <a:endParaRPr lang="ru-RU" sz="3400" dirty="0" smtClean="0"/>
          </a:p>
          <a:p>
            <a:pPr algn="just">
              <a:buNone/>
            </a:pPr>
            <a:r>
              <a:rPr lang="ru-RU" sz="3400" dirty="0" smtClean="0"/>
              <a:t>      Муниципальное унитарное предприятие</a:t>
            </a:r>
          </a:p>
          <a:p>
            <a:pPr algn="just">
              <a:buNone/>
            </a:pPr>
            <a:endParaRPr lang="ru-RU" sz="3400" dirty="0" smtClean="0"/>
          </a:p>
          <a:p>
            <a:pPr algn="just">
              <a:buNone/>
            </a:pPr>
            <a:r>
              <a:rPr lang="ru-RU" sz="3400" dirty="0" smtClean="0"/>
              <a:t>                         Физическое лицо</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4</a:t>
            </a:fld>
            <a:endParaRPr lang="en-US" dirty="0"/>
          </a:p>
        </p:txBody>
      </p:sp>
      <p:cxnSp>
        <p:nvCxnSpPr>
          <p:cNvPr id="7" name="Прямая со стрелкой 6"/>
          <p:cNvCxnSpPr/>
          <p:nvPr/>
        </p:nvCxnSpPr>
        <p:spPr>
          <a:xfrm>
            <a:off x="4355976" y="764704"/>
            <a:ext cx="0"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355976" y="2060848"/>
            <a:ext cx="8384" cy="87248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umentoday.ru/media/cache/8c/3d/8c3d71a5c44d09176b0746d0997373e1.jpg"/>
          <p:cNvPicPr>
            <a:picLocks noChangeAspect="1" noChangeArrowheads="1"/>
          </p:cNvPicPr>
          <p:nvPr/>
        </p:nvPicPr>
        <p:blipFill>
          <a:blip r:embed="rId2" cstate="print"/>
          <a:srcRect/>
          <a:stretch>
            <a:fillRect/>
          </a:stretch>
        </p:blipFill>
        <p:spPr bwMode="auto">
          <a:xfrm>
            <a:off x="755576" y="2564904"/>
            <a:ext cx="5953125" cy="4048125"/>
          </a:xfrm>
          <a:prstGeom prst="rect">
            <a:avLst/>
          </a:prstGeom>
          <a:noFill/>
        </p:spPr>
      </p:pic>
      <p:sp>
        <p:nvSpPr>
          <p:cNvPr id="5" name="Прямоугольник 4"/>
          <p:cNvSpPr/>
          <p:nvPr/>
        </p:nvSpPr>
        <p:spPr>
          <a:xfrm>
            <a:off x="0" y="-171400"/>
            <a:ext cx="9144000" cy="70294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 name="Содержимое 2"/>
          <p:cNvSpPr>
            <a:spLocks noGrp="1"/>
          </p:cNvSpPr>
          <p:nvPr>
            <p:ph idx="1"/>
          </p:nvPr>
        </p:nvSpPr>
        <p:spPr>
          <a:xfrm>
            <a:off x="179512" y="260648"/>
            <a:ext cx="8964488" cy="6048672"/>
          </a:xfrm>
        </p:spPr>
        <p:txBody>
          <a:bodyPr>
            <a:noAutofit/>
          </a:bodyPr>
          <a:lstStyle/>
          <a:p>
            <a:pPr algn="ctr">
              <a:buNone/>
            </a:pPr>
            <a:r>
              <a:rPr lang="ru-RU" sz="3400" dirty="0" smtClean="0"/>
              <a:t>Администрация муниципального образования</a:t>
            </a:r>
          </a:p>
          <a:p>
            <a:pPr algn="just"/>
            <a:endParaRPr lang="ru-RU" sz="3400" dirty="0" smtClean="0"/>
          </a:p>
          <a:p>
            <a:pPr algn="just">
              <a:buNone/>
            </a:pPr>
            <a:r>
              <a:rPr lang="ru-RU" sz="3400" dirty="0" smtClean="0"/>
              <a:t>      Муниципальное унитарное предприятие</a:t>
            </a:r>
          </a:p>
          <a:p>
            <a:pPr algn="just">
              <a:buNone/>
            </a:pPr>
            <a:endParaRPr lang="ru-RU" sz="3400" dirty="0" smtClean="0"/>
          </a:p>
          <a:p>
            <a:pPr algn="just">
              <a:buNone/>
            </a:pPr>
            <a:r>
              <a:rPr lang="ru-RU" sz="3400" dirty="0" smtClean="0"/>
              <a:t>                       </a:t>
            </a:r>
          </a:p>
          <a:p>
            <a:pPr algn="just">
              <a:buNone/>
            </a:pPr>
            <a:r>
              <a:rPr lang="ru-RU" sz="3400" dirty="0" smtClean="0"/>
              <a:t>   ООО                          ООО                          ООО</a:t>
            </a:r>
          </a:p>
          <a:p>
            <a:pPr algn="just">
              <a:buNone/>
            </a:pPr>
            <a:endParaRPr lang="ru-RU" sz="3400" dirty="0" smtClean="0"/>
          </a:p>
        </p:txBody>
      </p:sp>
      <p:sp>
        <p:nvSpPr>
          <p:cNvPr id="4" name="Номер слайда 3"/>
          <p:cNvSpPr>
            <a:spLocks noGrp="1"/>
          </p:cNvSpPr>
          <p:nvPr>
            <p:ph type="sldNum" sz="quarter" idx="12"/>
          </p:nvPr>
        </p:nvSpPr>
        <p:spPr/>
        <p:txBody>
          <a:bodyPr/>
          <a:lstStyle/>
          <a:p>
            <a:fld id="{8DC78EA6-D4DD-46C0-81EE-96E9F9545F1E}" type="slidenum">
              <a:rPr lang="en-US" smtClean="0"/>
              <a:pPr/>
              <a:t>5</a:t>
            </a:fld>
            <a:endParaRPr lang="en-US" dirty="0"/>
          </a:p>
        </p:txBody>
      </p:sp>
      <p:cxnSp>
        <p:nvCxnSpPr>
          <p:cNvPr id="7" name="Прямая со стрелкой 6"/>
          <p:cNvCxnSpPr/>
          <p:nvPr/>
        </p:nvCxnSpPr>
        <p:spPr>
          <a:xfrm>
            <a:off x="4355976" y="836712"/>
            <a:ext cx="0"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1259632" y="2060848"/>
            <a:ext cx="1368152"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283968" y="2132856"/>
            <a:ext cx="0"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156176" y="2132856"/>
            <a:ext cx="936104" cy="122413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ltkom.ru/upload/medialibrary/288/288ddfd0b1e2dcb1884dd194de9cf680.jpg"/>
          <p:cNvPicPr>
            <a:picLocks noChangeAspect="1" noChangeArrowheads="1"/>
          </p:cNvPicPr>
          <p:nvPr/>
        </p:nvPicPr>
        <p:blipFill>
          <a:blip r:embed="rId2" cstate="print"/>
          <a:srcRect/>
          <a:stretch>
            <a:fillRect/>
          </a:stretch>
        </p:blipFill>
        <p:spPr bwMode="auto">
          <a:xfrm>
            <a:off x="5156818" y="692696"/>
            <a:ext cx="3987182" cy="3573016"/>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 name="Содержимое 2"/>
          <p:cNvSpPr>
            <a:spLocks noGrp="1"/>
          </p:cNvSpPr>
          <p:nvPr>
            <p:ph idx="1"/>
          </p:nvPr>
        </p:nvSpPr>
        <p:spPr>
          <a:xfrm>
            <a:off x="179512" y="260648"/>
            <a:ext cx="8964488" cy="2088232"/>
          </a:xfrm>
        </p:spPr>
        <p:txBody>
          <a:bodyPr>
            <a:noAutofit/>
          </a:bodyPr>
          <a:lstStyle/>
          <a:p>
            <a:pPr algn="ctr">
              <a:buNone/>
            </a:pPr>
            <a:r>
              <a:rPr lang="ru-RU" sz="4000" dirty="0" smtClean="0"/>
              <a:t>Заказчик заключил контракт </a:t>
            </a:r>
          </a:p>
          <a:p>
            <a:pPr algn="ctr">
              <a:buNone/>
            </a:pPr>
            <a:r>
              <a:rPr lang="ru-RU" sz="4000" dirty="0" smtClean="0"/>
              <a:t>с подрядчиком</a:t>
            </a:r>
          </a:p>
          <a:p>
            <a:pPr algn="ctr">
              <a:buNone/>
            </a:pPr>
            <a:endParaRPr lang="ru-RU" sz="4000" dirty="0" smtClean="0"/>
          </a:p>
          <a:p>
            <a:pPr algn="ctr">
              <a:buNone/>
            </a:pPr>
            <a:r>
              <a:rPr lang="ru-RU" sz="4000" dirty="0" smtClean="0"/>
              <a:t>Подрядчик выполнил работы по контракту</a:t>
            </a:r>
          </a:p>
          <a:p>
            <a:pPr algn="ctr">
              <a:buNone/>
            </a:pPr>
            <a:endParaRPr lang="ru-RU" sz="4000" dirty="0" smtClean="0"/>
          </a:p>
          <a:p>
            <a:pPr algn="ctr">
              <a:buNone/>
            </a:pPr>
            <a:r>
              <a:rPr lang="ru-RU" sz="4000" dirty="0" smtClean="0"/>
              <a:t>Заказчик разместил извещение</a:t>
            </a:r>
          </a:p>
          <a:p>
            <a:pPr algn="ctr">
              <a:buNone/>
            </a:pPr>
            <a:r>
              <a:rPr lang="ru-RU" sz="4000" dirty="0" smtClean="0"/>
              <a:t> об осуществлении закупки товара</a:t>
            </a:r>
          </a:p>
          <a:p>
            <a:pPr>
              <a:buNone/>
            </a:pPr>
            <a:endParaRPr lang="ru-RU" sz="4000" dirty="0" smtClean="0"/>
          </a:p>
        </p:txBody>
      </p:sp>
      <p:sp>
        <p:nvSpPr>
          <p:cNvPr id="4" name="Номер слайда 3"/>
          <p:cNvSpPr>
            <a:spLocks noGrp="1"/>
          </p:cNvSpPr>
          <p:nvPr>
            <p:ph type="sldNum" sz="quarter" idx="12"/>
          </p:nvPr>
        </p:nvSpPr>
        <p:spPr/>
        <p:txBody>
          <a:bodyPr/>
          <a:lstStyle/>
          <a:p>
            <a:endParaRPr lang="en-US" dirty="0"/>
          </a:p>
        </p:txBody>
      </p:sp>
      <p:cxnSp>
        <p:nvCxnSpPr>
          <p:cNvPr id="7" name="Прямая со стрелкой 6"/>
          <p:cNvCxnSpPr/>
          <p:nvPr/>
        </p:nvCxnSpPr>
        <p:spPr>
          <a:xfrm>
            <a:off x="4499992" y="1556792"/>
            <a:ext cx="0" cy="93610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499992" y="3645024"/>
            <a:ext cx="0" cy="93610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Rectangle 3"/>
          <p:cNvSpPr>
            <a:spLocks noGrp="1"/>
          </p:cNvSpPr>
          <p:nvPr>
            <p:ph type="body" idx="4294967295"/>
          </p:nvPr>
        </p:nvSpPr>
        <p:spPr>
          <a:xfrm>
            <a:off x="251520" y="2564904"/>
            <a:ext cx="8446393" cy="4824536"/>
          </a:xfrm>
        </p:spPr>
        <p:txBody>
          <a:bodyPr/>
          <a:lstStyle/>
          <a:p>
            <a:pPr algn="ctr">
              <a:buNone/>
            </a:pPr>
            <a:r>
              <a:rPr lang="ru-RU" sz="4000" b="1" dirty="0" smtClean="0">
                <a:latin typeface="Times New Roman" pitchFamily="18" charset="0"/>
                <a:cs typeface="Times New Roman" pitchFamily="18" charset="0"/>
              </a:rPr>
              <a:t> </a:t>
            </a:r>
          </a:p>
          <a:p>
            <a:pPr algn="ctr">
              <a:buNone/>
            </a:pPr>
            <a:r>
              <a:rPr lang="ru-RU" sz="4000" b="1" dirty="0" smtClean="0">
                <a:latin typeface="Times New Roman" pitchFamily="18" charset="0"/>
                <a:cs typeface="Times New Roman" pitchFamily="18" charset="0"/>
              </a:rPr>
              <a:t>Контроль в сфере торговли</a:t>
            </a:r>
            <a:endParaRPr lang="ru-RU" sz="4000" dirty="0" smtClean="0">
              <a:latin typeface="Times New Roman" pitchFamily="18" charset="0"/>
              <a:cs typeface="Times New Roman" pitchFamily="18" charset="0"/>
            </a:endParaRPr>
          </a:p>
          <a:p>
            <a:pPr algn="ctr">
              <a:buNone/>
            </a:pPr>
            <a:endParaRPr lang="ru-RU" sz="4000" dirty="0" smtClean="0">
              <a:latin typeface="Times New Roman" pitchFamily="18" charset="0"/>
              <a:cs typeface="Times New Roman" pitchFamily="18" charset="0"/>
            </a:endParaRPr>
          </a:p>
          <a:p>
            <a:pPr>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etective-kharkov.com/assets/images/kharkov/38_prov3.jpg"/>
          <p:cNvPicPr>
            <a:picLocks noChangeAspect="1" noChangeArrowheads="1"/>
          </p:cNvPicPr>
          <p:nvPr/>
        </p:nvPicPr>
        <p:blipFill>
          <a:blip r:embed="rId2" cstate="print"/>
          <a:srcRect/>
          <a:stretch>
            <a:fillRect/>
          </a:stretch>
        </p:blipFill>
        <p:spPr bwMode="auto">
          <a:xfrm>
            <a:off x="5334000" y="3048000"/>
            <a:ext cx="3810000" cy="3810000"/>
          </a:xfrm>
          <a:prstGeom prst="rect">
            <a:avLst/>
          </a:prstGeom>
          <a:noFill/>
        </p:spPr>
      </p:pic>
      <p:sp>
        <p:nvSpPr>
          <p:cNvPr id="5" name="Прямоугольник 4"/>
          <p:cNvSpPr/>
          <p:nvPr/>
        </p:nvSpPr>
        <p:spPr>
          <a:xfrm>
            <a:off x="0" y="0"/>
            <a:ext cx="9144000" cy="6858000"/>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260648"/>
            <a:ext cx="8856984" cy="5112568"/>
          </a:xfrm>
        </p:spPr>
        <p:txBody>
          <a:bodyPr>
            <a:noAutofit/>
          </a:bodyPr>
          <a:lstStyle/>
          <a:p>
            <a:pPr algn="ctr">
              <a:buNone/>
            </a:pPr>
            <a:r>
              <a:rPr lang="ru-RU" sz="3000" dirty="0" smtClean="0"/>
              <a:t>   Допустимый </a:t>
            </a:r>
            <a:r>
              <a:rPr lang="ru-RU" sz="3000" b="1" dirty="0" smtClean="0"/>
              <a:t>порог в 25%</a:t>
            </a:r>
            <a:r>
              <a:rPr lang="ru-RU" sz="3000" dirty="0" smtClean="0"/>
              <a:t> </a:t>
            </a:r>
            <a:r>
              <a:rPr lang="ru-RU" sz="3000" b="1" dirty="0" smtClean="0"/>
              <a:t>превышен</a:t>
            </a:r>
            <a:r>
              <a:rPr lang="ru-RU" sz="3000" dirty="0" smtClean="0"/>
              <a:t> у следующих хозяйствующих субъектов:</a:t>
            </a:r>
          </a:p>
          <a:p>
            <a:pPr algn="ctr">
              <a:buNone/>
            </a:pPr>
            <a:endParaRPr lang="ru-RU" sz="3000" dirty="0" smtClean="0"/>
          </a:p>
          <a:p>
            <a:r>
              <a:rPr lang="ru-RU" sz="3000" dirty="0" smtClean="0"/>
              <a:t>- </a:t>
            </a:r>
            <a:r>
              <a:rPr lang="ru-RU" sz="3000" b="1" dirty="0" smtClean="0"/>
              <a:t>ООО «Розница К-1»</a:t>
            </a:r>
            <a:r>
              <a:rPr lang="ru-RU" sz="3000" dirty="0" smtClean="0"/>
              <a:t> в границах МО «</a:t>
            </a:r>
            <a:r>
              <a:rPr lang="ru-RU" sz="3000" dirty="0" err="1" smtClean="0"/>
              <a:t>Майминский</a:t>
            </a:r>
            <a:r>
              <a:rPr lang="ru-RU" sz="3000" dirty="0" smtClean="0"/>
              <a:t> район», МО «</a:t>
            </a:r>
            <a:r>
              <a:rPr lang="ru-RU" sz="3000" dirty="0" err="1" smtClean="0"/>
              <a:t>Онгудайский</a:t>
            </a:r>
            <a:r>
              <a:rPr lang="ru-RU" sz="3000" dirty="0" smtClean="0"/>
              <a:t> район», МО «</a:t>
            </a:r>
            <a:r>
              <a:rPr lang="ru-RU" sz="3000" dirty="0" err="1" smtClean="0"/>
              <a:t>Турочакский</a:t>
            </a:r>
            <a:r>
              <a:rPr lang="ru-RU" sz="3000" dirty="0" smtClean="0"/>
              <a:t> район», МО «</a:t>
            </a:r>
            <a:r>
              <a:rPr lang="ru-RU" sz="3000" dirty="0" err="1" smtClean="0"/>
              <a:t>Улаганский</a:t>
            </a:r>
            <a:r>
              <a:rPr lang="ru-RU" sz="3000" dirty="0" smtClean="0"/>
              <a:t> район», МО «</a:t>
            </a:r>
            <a:r>
              <a:rPr lang="ru-RU" sz="3000" dirty="0" err="1" smtClean="0"/>
              <a:t>Чемальский</a:t>
            </a:r>
            <a:r>
              <a:rPr lang="ru-RU" sz="3000" dirty="0" smtClean="0"/>
              <a:t> район», МО «</a:t>
            </a:r>
            <a:r>
              <a:rPr lang="ru-RU" sz="3000" dirty="0" err="1" smtClean="0"/>
              <a:t>Шебалинский</a:t>
            </a:r>
            <a:r>
              <a:rPr lang="ru-RU" sz="3000" dirty="0" smtClean="0"/>
              <a:t> район»;</a:t>
            </a:r>
          </a:p>
          <a:p>
            <a:r>
              <a:rPr lang="ru-RU" sz="3000" dirty="0" smtClean="0"/>
              <a:t>- </a:t>
            </a:r>
            <a:r>
              <a:rPr lang="ru-RU" sz="3000" b="1" dirty="0" smtClean="0"/>
              <a:t>ООО «Торговая сеть </a:t>
            </a:r>
            <a:r>
              <a:rPr lang="ru-RU" sz="3000" b="1" dirty="0" err="1" smtClean="0"/>
              <a:t>Аникс</a:t>
            </a:r>
            <a:r>
              <a:rPr lang="ru-RU" sz="3000" b="1" dirty="0" smtClean="0"/>
              <a:t>»</a:t>
            </a:r>
            <a:r>
              <a:rPr lang="ru-RU" sz="3000" dirty="0" smtClean="0"/>
              <a:t> в границах МО «</a:t>
            </a:r>
            <a:r>
              <a:rPr lang="ru-RU" sz="3000" dirty="0" err="1" smtClean="0"/>
              <a:t>Чемальский</a:t>
            </a:r>
            <a:r>
              <a:rPr lang="ru-RU" sz="3000" dirty="0" smtClean="0"/>
              <a:t> район»;</a:t>
            </a:r>
          </a:p>
          <a:p>
            <a:r>
              <a:rPr lang="ru-RU" sz="3000" dirty="0" smtClean="0"/>
              <a:t>- </a:t>
            </a:r>
            <a:r>
              <a:rPr lang="ru-RU" sz="3000" b="1" dirty="0" smtClean="0"/>
              <a:t>ООО «</a:t>
            </a:r>
            <a:r>
              <a:rPr lang="ru-RU" sz="3000" b="1" dirty="0" err="1" smtClean="0"/>
              <a:t>Прайд-А</a:t>
            </a:r>
            <a:r>
              <a:rPr lang="ru-RU" sz="3000" b="1" dirty="0" smtClean="0"/>
              <a:t>»</a:t>
            </a:r>
            <a:r>
              <a:rPr lang="ru-RU" sz="3000" dirty="0" smtClean="0"/>
              <a:t> в границах МО «</a:t>
            </a:r>
            <a:r>
              <a:rPr lang="ru-RU" sz="3000" dirty="0" err="1" smtClean="0"/>
              <a:t>Чойский</a:t>
            </a:r>
            <a:r>
              <a:rPr lang="ru-RU" sz="3000" dirty="0" smtClean="0"/>
              <a:t> район»</a:t>
            </a:r>
          </a:p>
        </p:txBody>
      </p:sp>
      <p:sp>
        <p:nvSpPr>
          <p:cNvPr id="4" name="Номер слайда 3"/>
          <p:cNvSpPr>
            <a:spLocks noGrp="1"/>
          </p:cNvSpPr>
          <p:nvPr>
            <p:ph type="sldNum" sz="quarter" idx="12"/>
          </p:nvPr>
        </p:nvSpPr>
        <p:spPr>
          <a:xfrm>
            <a:off x="6516216" y="6021288"/>
            <a:ext cx="2133600" cy="365125"/>
          </a:xfrm>
        </p:spPr>
        <p:txBody>
          <a:bodyPr/>
          <a:lstStyle/>
          <a:p>
            <a:fld id="{8DC78EA6-D4DD-46C0-81EE-96E9F9545F1E}"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32856"/>
            <a:ext cx="9144000" cy="4464496"/>
          </a:xfrm>
          <a:prstGeom prst="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Rectangle 3"/>
          <p:cNvSpPr>
            <a:spLocks noGrp="1"/>
          </p:cNvSpPr>
          <p:nvPr>
            <p:ph type="body" idx="4294967295"/>
          </p:nvPr>
        </p:nvSpPr>
        <p:spPr>
          <a:xfrm>
            <a:off x="251520" y="2564904"/>
            <a:ext cx="8446393" cy="4824536"/>
          </a:xfrm>
        </p:spPr>
        <p:txBody>
          <a:bodyPr/>
          <a:lstStyle/>
          <a:p>
            <a:pPr algn="ctr">
              <a:buNone/>
            </a:pPr>
            <a:r>
              <a:rPr lang="ru-RU" sz="4000" b="1" dirty="0" smtClean="0">
                <a:latin typeface="Times New Roman" pitchFamily="18" charset="0"/>
                <a:cs typeface="Times New Roman" pitchFamily="18" charset="0"/>
              </a:rPr>
              <a:t> </a:t>
            </a:r>
          </a:p>
          <a:p>
            <a:pPr algn="ctr">
              <a:buNone/>
            </a:pPr>
            <a:r>
              <a:rPr lang="ru-RU" sz="4000" b="1" dirty="0" smtClean="0">
                <a:latin typeface="Times New Roman" pitchFamily="18" charset="0"/>
                <a:cs typeface="Times New Roman" pitchFamily="18" charset="0"/>
              </a:rPr>
              <a:t>Типичные нарушения субъектов естественных монополий</a:t>
            </a:r>
            <a:endParaRPr lang="ru-RU" sz="4000" dirty="0" smtClean="0"/>
          </a:p>
          <a:p>
            <a:pPr algn="ctr">
              <a:buNone/>
            </a:pPr>
            <a:endParaRPr lang="ru-RU" sz="4000" dirty="0" smtClean="0">
              <a:latin typeface="Times New Roman" pitchFamily="18" charset="0"/>
              <a:cs typeface="Times New Roman" pitchFamily="18" charset="0"/>
            </a:endParaRPr>
          </a:p>
          <a:p>
            <a:pPr>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328</Words>
  <Application>Microsoft Office PowerPoint</Application>
  <PresentationFormat>Экран (4:3)</PresentationFormat>
  <Paragraphs>71</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Донских Ольга Михайловна</dc:creator>
  <cp:lastModifiedBy>Тадинова А.В.</cp:lastModifiedBy>
  <cp:revision>144</cp:revision>
  <dcterms:created xsi:type="dcterms:W3CDTF">2016-10-19T10:00:15Z</dcterms:created>
  <dcterms:modified xsi:type="dcterms:W3CDTF">2018-12-12T08:30:32Z</dcterms:modified>
</cp:coreProperties>
</file>