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9" r:id="rId3"/>
    <p:sldId id="271" r:id="rId4"/>
    <p:sldId id="327" r:id="rId5"/>
    <p:sldId id="328" r:id="rId6"/>
    <p:sldId id="335" r:id="rId7"/>
    <p:sldId id="334" r:id="rId8"/>
    <p:sldId id="299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1667" autoAdjust="0"/>
  </p:normalViewPr>
  <p:slideViewPr>
    <p:cSldViewPr>
      <p:cViewPr varScale="1">
        <p:scale>
          <a:sx n="84" d="100"/>
          <a:sy n="84" d="100"/>
        </p:scale>
        <p:origin x="158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0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E7CDD78-F70D-4C8D-8623-9E07C6039C4E}" type="datetimeFigureOut">
              <a:rPr lang="ru-RU"/>
              <a:pPr>
                <a:defRPr/>
              </a:pPr>
              <a:t>13.09.2018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B386DAB-98A0-4D77-9EB0-1FA2EAB21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743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4E560C-B26B-4C2F-B5AB-5D24E9195123}" type="slidenum">
              <a:rPr lang="ru-RU" smtClean="0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47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B24F7-1E2B-4E30-A0A0-62E44199E36F}" type="datetimeFigureOut">
              <a:rPr lang="ru-RU"/>
              <a:pPr>
                <a:defRPr/>
              </a:pPr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7C680-C98F-472F-902D-E45C75E9B6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5FB7D-0D04-4083-91DB-5ABA84ADBAB4}" type="datetimeFigureOut">
              <a:rPr lang="ru-RU"/>
              <a:pPr>
                <a:defRPr/>
              </a:pPr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71133-6B3F-44BF-8E7C-A57D79313E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1D9E8-09E0-4B26-96B2-06649E9A8B67}" type="datetimeFigureOut">
              <a:rPr lang="ru-RU"/>
              <a:pPr>
                <a:defRPr/>
              </a:pPr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5A4AD-01BC-426A-80FA-249C06EE0F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39C24-4D38-4D5B-8EB5-D6F49FF3BD98}" type="datetimeFigureOut">
              <a:rPr lang="ru-RU"/>
              <a:pPr>
                <a:defRPr/>
              </a:pPr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47DFD-F3FD-4713-8705-101E508056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58563-A1C1-4493-8986-FC986AC73598}" type="datetimeFigureOut">
              <a:rPr lang="ru-RU"/>
              <a:pPr>
                <a:defRPr/>
              </a:pPr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F60D7-7178-476D-A843-C937888D19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03002-3E14-401D-816D-FD8DC6C606DF}" type="datetimeFigureOut">
              <a:rPr lang="ru-RU"/>
              <a:pPr>
                <a:defRPr/>
              </a:pPr>
              <a:t>13.09.2018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C1B90-CCB1-41C1-8C5C-4CDF6AAC0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D0141-2662-4D68-93A5-ECA8A521C905}" type="datetimeFigureOut">
              <a:rPr lang="ru-RU"/>
              <a:pPr>
                <a:defRPr/>
              </a:pPr>
              <a:t>13.09.2018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C2F3D-6FD4-472C-8F8E-F9DB9F720D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F4E99-B7A8-4D0B-906C-64908F21119B}" type="datetimeFigureOut">
              <a:rPr lang="ru-RU"/>
              <a:pPr>
                <a:defRPr/>
              </a:pPr>
              <a:t>13.09.2018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A8019-E6E3-4D00-9ED6-7B71CA6F3F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CDEA1-31AF-421A-8CC8-8C012CA738AD}" type="datetimeFigureOut">
              <a:rPr lang="ru-RU"/>
              <a:pPr>
                <a:defRPr/>
              </a:pPr>
              <a:t>13.09.2018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C1BD1-97D2-47A0-BE7A-98E9EA2429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A5F4D-CDE2-4CDD-9861-8949A853886A}" type="datetimeFigureOut">
              <a:rPr lang="ru-RU"/>
              <a:pPr>
                <a:defRPr/>
              </a:pPr>
              <a:t>13.09.2018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99CF1-20BC-4A81-AE30-AEDF2B44FA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8794A-B226-4953-A70A-EA6E90CF997F}" type="datetimeFigureOut">
              <a:rPr lang="ru-RU"/>
              <a:pPr>
                <a:defRPr/>
              </a:pPr>
              <a:t>13.09.2018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763F9-49D0-48F2-A564-708351E316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24118E-C934-4884-BEC1-94137082234E}" type="datetimeFigureOut">
              <a:rPr lang="ru-RU"/>
              <a:pPr>
                <a:defRPr/>
              </a:pPr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B52503-D94B-4173-AFB9-BEE361D7AA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2132856"/>
            <a:ext cx="9144000" cy="4464496"/>
          </a:xfrm>
          <a:prstGeom prst="rect">
            <a:avLst/>
          </a:prstGeom>
          <a:solidFill>
            <a:schemeClr val="accent5">
              <a:lumMod val="60000"/>
              <a:lumOff val="40000"/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61" name="Rectangle 3079"/>
          <p:cNvSpPr>
            <a:spLocks noChangeArrowheads="1"/>
          </p:cNvSpPr>
          <p:nvPr/>
        </p:nvSpPr>
        <p:spPr bwMode="auto">
          <a:xfrm>
            <a:off x="744538" y="3860800"/>
            <a:ext cx="836453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15000"/>
              </a:spcBef>
            </a:pPr>
            <a:endParaRPr lang="ru-RU" sz="4800" b="1" dirty="0">
              <a:solidFill>
                <a:srgbClr val="1B059D"/>
              </a:solidFill>
              <a:latin typeface="Calibri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23528" y="3032678"/>
            <a:ext cx="8568952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Статистика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выявления и пресечения нарушений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Закона о контрактной системе </a:t>
            </a:r>
          </a:p>
          <a:p>
            <a:pPr lvl="0" algn="ctr"/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за текущий период 2018 года) </a:t>
            </a:r>
            <a:endParaRPr kumimoji="0" lang="ru-RU" sz="3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132856"/>
            <a:ext cx="9144000" cy="4464496"/>
          </a:xfrm>
          <a:prstGeom prst="rect">
            <a:avLst/>
          </a:prstGeom>
          <a:solidFill>
            <a:schemeClr val="accent5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>
          <a:xfrm>
            <a:off x="914400" y="836712"/>
            <a:ext cx="8229600" cy="1143000"/>
          </a:xfrm>
        </p:spPr>
        <p:txBody>
          <a:bodyPr/>
          <a:lstStyle/>
          <a:p>
            <a:pPr eaLnBrk="1" hangingPunct="1"/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Количество жалоб:</a:t>
            </a:r>
            <a:br>
              <a:rPr lang="ru-RU" sz="5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5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1600200"/>
            <a:ext cx="8964488" cy="492514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b="1" dirty="0" smtClean="0"/>
          </a:p>
          <a:p>
            <a:pPr eaLnBrk="1" hangingPunct="1">
              <a:lnSpc>
                <a:spcPct val="90000"/>
              </a:lnSpc>
            </a:pPr>
            <a:endParaRPr lang="ru-RU" b="1" dirty="0" smtClean="0"/>
          </a:p>
          <a:p>
            <a:pPr algn="ctr" eaLnBrk="1" hangingPunct="1">
              <a:lnSpc>
                <a:spcPct val="9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Количество поступивших жалоб: 126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 них: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Необоснованные - 44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Обоснованные - 57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Отозваны - 5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Возвращены – 20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Выданы 32 предписания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132856"/>
            <a:ext cx="9144000" cy="4464496"/>
          </a:xfrm>
          <a:prstGeom prst="rect">
            <a:avLst/>
          </a:prstGeom>
          <a:solidFill>
            <a:schemeClr val="accent5">
              <a:lumMod val="60000"/>
              <a:lumOff val="40000"/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2564904"/>
            <a:ext cx="8446393" cy="4824536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Основные нарушения в действиях Заказчика: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132856"/>
            <a:ext cx="9144000" cy="4464496"/>
          </a:xfrm>
          <a:prstGeom prst="rect">
            <a:avLst/>
          </a:prstGeom>
          <a:solidFill>
            <a:schemeClr val="accent5">
              <a:lumMod val="60000"/>
              <a:lumOff val="40000"/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2564904"/>
            <a:ext cx="8446393" cy="4824536"/>
          </a:xfrm>
        </p:spPr>
        <p:txBody>
          <a:bodyPr/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 описания объекта закупки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(установление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недействующих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ГОСТов;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 несуществующих единиц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измерения…).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установление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к участникам закупки в соответствии с законодательством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(не установление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дополнительных требований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положениями Постановления Правительства РФ от 04.02.2015 № 99)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Установление излишних требований к участникам закупки (лицензия либо выписки из реестра членов СРО).</a:t>
            </a:r>
          </a:p>
          <a:p>
            <a:pPr>
              <a:buNone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132856"/>
            <a:ext cx="9144000" cy="4464496"/>
          </a:xfrm>
          <a:prstGeom prst="rect">
            <a:avLst/>
          </a:prstGeom>
          <a:solidFill>
            <a:schemeClr val="accent5">
              <a:lumMod val="60000"/>
              <a:lumOff val="40000"/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2564904"/>
            <a:ext cx="8446393" cy="4824536"/>
          </a:xfrm>
        </p:spPr>
        <p:txBody>
          <a:bodyPr/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ч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63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44-ФЗ, а именно сокращение сроков подачи заявок (связано с неверным исчислением дней, необходимых для размещения извещений о проведении закупок)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ч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ч. 5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7, 8 ст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34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44-ФЗ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(установление ответственности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постановлению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25.11.2013 №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1063,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утратило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силу).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требования об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обеспечении исполнения контракта, противоречащих требованиям законодательства о контрактной системе в сфере закупок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132856"/>
            <a:ext cx="9144000" cy="4464496"/>
          </a:xfrm>
          <a:prstGeom prst="rect">
            <a:avLst/>
          </a:prstGeom>
          <a:solidFill>
            <a:schemeClr val="accent5">
              <a:lumMod val="60000"/>
              <a:lumOff val="40000"/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2564904"/>
            <a:ext cx="8446393" cy="4824536"/>
          </a:xfrm>
        </p:spPr>
        <p:txBody>
          <a:bodyPr/>
          <a:lstStyle/>
          <a:p>
            <a:pPr marL="10795" indent="21780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нарушение положений ст. 30 Закона 44-ФЗ: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67818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объявление закупки для СМП с суммой закупки превышающей ограничения установленные п. 1 ч. 1 ст. 30 Закона 44-ФЗ (сумма для СМП не должна превышать двадцать миллионов рублей),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67818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нарушение ч. 8 ст. 30 Закона 44-ФЗ установление срока оплаты для СМП более чем в течение пятнадцати рабочих дней с даты подписания заказчиком документа о приемке.</a:t>
            </a:r>
          </a:p>
          <a:p>
            <a:pPr>
              <a:buNone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345443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132856"/>
            <a:ext cx="9144000" cy="4464496"/>
          </a:xfrm>
          <a:prstGeom prst="rect">
            <a:avLst/>
          </a:prstGeom>
          <a:solidFill>
            <a:schemeClr val="accent5">
              <a:lumMod val="60000"/>
              <a:lumOff val="40000"/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2564904"/>
            <a:ext cx="8446393" cy="4824536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Неверный способ определения подрядчика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(осуществление закупки товаров, работ, услуг из перечня, утвержденного распоряжением Правительства РФ № 471-р от 21.03.2016г. посредством проведения открытого конкурса). </a:t>
            </a:r>
          </a:p>
        </p:txBody>
      </p:sp>
    </p:spTree>
    <p:extLst>
      <p:ext uri="{BB962C8B-B14F-4D97-AF65-F5344CB8AC3E}">
        <p14:creationId xmlns:p14="http://schemas.microsoft.com/office/powerpoint/2010/main" val="200570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521329"/>
            <a:ext cx="457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Спасибо </a:t>
            </a: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внимание!!!</a:t>
            </a:r>
            <a:endParaRPr 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1557</TotalTime>
  <Words>292</Words>
  <Application>Microsoft Office PowerPoint</Application>
  <PresentationFormat>Экран (4:3)</PresentationFormat>
  <Paragraphs>28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Symbol</vt:lpstr>
      <vt:lpstr>Times New Roman</vt:lpstr>
      <vt:lpstr>Тема Office</vt:lpstr>
      <vt:lpstr>Презентация PowerPoint</vt:lpstr>
      <vt:lpstr>Количество жалоб: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Донских Ольга Михайловна</dc:creator>
  <cp:lastModifiedBy>Петров Денис</cp:lastModifiedBy>
  <cp:revision>134</cp:revision>
  <dcterms:created xsi:type="dcterms:W3CDTF">2016-10-19T10:00:15Z</dcterms:created>
  <dcterms:modified xsi:type="dcterms:W3CDTF">2018-09-13T03:14:05Z</dcterms:modified>
</cp:coreProperties>
</file>