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71" r:id="rId4"/>
    <p:sldId id="327" r:id="rId5"/>
    <p:sldId id="328" r:id="rId6"/>
    <p:sldId id="332" r:id="rId7"/>
    <p:sldId id="297" r:id="rId8"/>
    <p:sldId id="334" r:id="rId9"/>
    <p:sldId id="303" r:id="rId10"/>
    <p:sldId id="331" r:id="rId11"/>
    <p:sldId id="302" r:id="rId12"/>
    <p:sldId id="298" r:id="rId13"/>
    <p:sldId id="29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1667" autoAdjust="0"/>
  </p:normalViewPr>
  <p:slideViewPr>
    <p:cSldViewPr>
      <p:cViewPr varScale="1">
        <p:scale>
          <a:sx n="84" d="100"/>
          <a:sy n="84" d="100"/>
        </p:scale>
        <p:origin x="11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7CDD78-F70D-4C8D-8623-9E07C6039C4E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386DAB-98A0-4D77-9EB0-1FA2EAB21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40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4E560C-B26B-4C2F-B5AB-5D24E9195123}" type="slidenum">
              <a:rPr 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3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86DAB-98A0-4D77-9EB0-1FA2EAB2178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65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86DAB-98A0-4D77-9EB0-1FA2EAB2178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4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86DAB-98A0-4D77-9EB0-1FA2EAB2178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07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86DAB-98A0-4D77-9EB0-1FA2EAB2178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931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386DAB-98A0-4D77-9EB0-1FA2EAB2178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5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B24F7-1E2B-4E30-A0A0-62E44199E36F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7C680-C98F-472F-902D-E45C75E9B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FB7D-0D04-4083-91DB-5ABA84ADBAB4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71133-6B3F-44BF-8E7C-A57D79313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D9E8-09E0-4B26-96B2-06649E9A8B67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A4AD-01BC-426A-80FA-249C06EE0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9C24-4D38-4D5B-8EB5-D6F49FF3BD98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7DFD-F3FD-4713-8705-101E50805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8563-A1C1-4493-8986-FC986AC73598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60D7-7178-476D-A843-C937888D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3002-3E14-401D-816D-FD8DC6C606DF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1B90-CCB1-41C1-8C5C-4CDF6AAC0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D0141-2662-4D68-93A5-ECA8A521C905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2F3D-6FD4-472C-8F8E-F9DB9F720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4E99-B7A8-4D0B-906C-64908F21119B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A8019-E6E3-4D00-9ED6-7B71CA6F3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DEA1-31AF-421A-8CC8-8C012CA738AD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1BD1-97D2-47A0-BE7A-98E9EA242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5F4D-CDE2-4CDD-9861-8949A853886A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9CF1-20BC-4A81-AE30-AEDF2B44F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8794A-B226-4953-A70A-EA6E90CF997F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763F9-49D0-48F2-A564-708351E31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24118E-C934-4884-BEC1-94137082234E}" type="datetimeFigureOut">
              <a:rPr lang="ru-RU"/>
              <a:pPr>
                <a:defRPr/>
              </a:pPr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B52503-D94B-4173-AFB9-BEE361D7A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079"/>
          <p:cNvSpPr>
            <a:spLocks noChangeArrowheads="1"/>
          </p:cNvSpPr>
          <p:nvPr/>
        </p:nvSpPr>
        <p:spPr bwMode="auto">
          <a:xfrm>
            <a:off x="744538" y="3860800"/>
            <a:ext cx="83645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15000"/>
              </a:spcBef>
            </a:pPr>
            <a:endParaRPr lang="ru-RU" sz="4800" b="1" dirty="0">
              <a:solidFill>
                <a:srgbClr val="1B059D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925" y="2708920"/>
            <a:ext cx="907614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ЛЕТНИЕ ИЗМЕНЕНИЯ</a:t>
            </a:r>
          </a:p>
          <a:p>
            <a:pPr lvl="0" algn="ctr"/>
            <a:r>
              <a:rPr lang="ru-RU" sz="38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о контрактной системе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2708920"/>
            <a:ext cx="9036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заказчика есть </a:t>
            </a:r>
            <a:r>
              <a:rPr lang="ru-RU" sz="3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рабочих дней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направить информацию в реестр контрактов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ч.3 ст. 103).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492896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1 июля 2018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заказчики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имеют </a:t>
            </a:r>
            <a:r>
              <a:rPr lang="ru-RU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а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января 2019 г. будут </a:t>
            </a:r>
            <a:r>
              <a:rPr lang="ru-RU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обязаны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проводить конкурсы (открытый конкурс, конкурс с ограниченным участием, двухэтапный конкурс), запросы предложений, запросы котировок в электронной форме. 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Закрытые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закупки тоже могут быть электронными по решению Правительства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РФ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008" y="2636912"/>
            <a:ext cx="90719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для электронных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использовать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«старые»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уже 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определило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перечень новых площадок, которые должны начать работу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 октября.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521329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708920"/>
            <a:ext cx="889248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 заказчику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>
              <a:spcBef>
                <a:spcPct val="20000"/>
              </a:spcBef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Меняем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по новым правилам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>
              <a:spcBef>
                <a:spcPct val="20000"/>
              </a:spcBef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ряде случаев начать закупку можно уже </a:t>
            </a:r>
            <a:r>
              <a:rPr lang="ru-RU" sz="3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день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после внесения изменений в план-график. Изменения коснулись контрактов с единственным поставщиком и некоторых закупок после несостоявшихся процедур (ч. 14 ст. 21).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4682" y="2492896"/>
            <a:ext cx="91680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извещения и документацию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Переработать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документы как электронных, так и обычных закупок, размещенных после 1 июля.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1898" y="2708920"/>
            <a:ext cx="914400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eaLnBrk="0" hangingPunct="0">
              <a:spcBef>
                <a:spcPct val="20000"/>
              </a:spcBef>
            </a:pP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 eaLnBrk="0" hangingPunct="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участникам дополните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 </a:t>
            </a:r>
            <a:r>
              <a:rPr lang="ru-RU" sz="3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 eaLnBrk="0" hangingPunct="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участника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быть законодательных ограничений для участия в закупках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 eaLnBrk="0" hangingPunct="0">
              <a:spcBef>
                <a:spcPct val="20000"/>
              </a:spcBef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п.11 ч. 1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28" y="2852936"/>
            <a:ext cx="91765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требуем обеспечение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заявки, если НМЦК в конкурсе или аукционе составляет 1 млн руб. или меньше. Если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больше,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выбираем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обеспечения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из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диапазонов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млн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включительно:  0,5 - 1% от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НМЦК</a:t>
            </a: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20 млн руб.:   0,5 - 5% от НМЦК</a:t>
            </a: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ПРФ от 12.04.2018г. № 439)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92896"/>
            <a:ext cx="882047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заявки на участие в конкурсе или аукционе может предоставляться участником закупки в виде денежных средств или банковской гарантии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способа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заявки осуществляется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участником закупки (ч.2 ст. 44)</a:t>
            </a:r>
          </a:p>
          <a:p>
            <a:pPr lvl="0" algn="ctr" eaLnBrk="0" hangingPunct="0">
              <a:spcBef>
                <a:spcPct val="20000"/>
              </a:spcBef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июня 2019 года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включительно обеспечение заявок на участие в электронных процедурах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предоставляться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внесения денежных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(ч. 52 ст. 112)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6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318" y="2780928"/>
            <a:ext cx="9036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аукционов с НМЦК  3 млн руб. или меньше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назначаем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 рассмотрения первых частей заявок на </a:t>
            </a:r>
            <a:r>
              <a:rPr lang="ru-RU" sz="3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рабочий день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после окончания их подачи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ч.2 ст. 67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06896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45" y="2636912"/>
            <a:ext cx="91469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контракт </a:t>
            </a:r>
            <a:r>
              <a:rPr lang="ru-RU" sz="3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условие об уменьшении суммы, подлежащей уплате заказчиком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юр. лицу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физическому лицу, на размер налогов, сборов и иных обязательных платежей в бюджет, связанных с оплатой контракта, если такие платежи подлежат уплате в бюджет заказчиком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п.2 ч. 13 ст. 34). </a:t>
            </a:r>
          </a:p>
        </p:txBody>
      </p:sp>
    </p:spTree>
    <p:extLst>
      <p:ext uri="{BB962C8B-B14F-4D97-AF65-F5344CB8AC3E}">
        <p14:creationId xmlns:p14="http://schemas.microsoft.com/office/powerpoint/2010/main" val="39063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36912"/>
            <a:ext cx="8964488" cy="403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Отчитываемся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контрактах по новым правилам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этапа </a:t>
            </a:r>
            <a:r>
              <a:rPr lang="ru-RU" sz="3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нужен только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для контрактов с ценой больше 1 млрд руб. и контрактов на строительство, реконструкцию, капитальный ремонт объектов капстроительства, сохранение объектов культурного наследия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ч.9 ст. 94).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221</Words>
  <Application>Microsoft Office PowerPoint</Application>
  <PresentationFormat>Экран (4:3)</PresentationFormat>
  <Paragraphs>43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Донских Ольга Михайловна</dc:creator>
  <cp:lastModifiedBy>Архинчеева Е.В.</cp:lastModifiedBy>
  <cp:revision>167</cp:revision>
  <dcterms:created xsi:type="dcterms:W3CDTF">2016-10-19T10:00:15Z</dcterms:created>
  <dcterms:modified xsi:type="dcterms:W3CDTF">2018-09-13T03:35:40Z</dcterms:modified>
</cp:coreProperties>
</file>