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305" r:id="rId3"/>
    <p:sldId id="306" r:id="rId4"/>
    <p:sldId id="307" r:id="rId5"/>
    <p:sldId id="310" r:id="rId6"/>
    <p:sldId id="308" r:id="rId7"/>
    <p:sldId id="309" r:id="rId8"/>
    <p:sldId id="312" r:id="rId9"/>
    <p:sldId id="311" r:id="rId10"/>
    <p:sldId id="313" r:id="rId11"/>
    <p:sldId id="293" r:id="rId12"/>
    <p:sldId id="294" r:id="rId13"/>
    <p:sldId id="283" r:id="rId14"/>
    <p:sldId id="286" r:id="rId15"/>
    <p:sldId id="297" r:id="rId16"/>
    <p:sldId id="314" r:id="rId17"/>
    <p:sldId id="298" r:id="rId18"/>
    <p:sldId id="287" r:id="rId19"/>
    <p:sldId id="301" r:id="rId20"/>
    <p:sldId id="302" r:id="rId21"/>
    <p:sldId id="288" r:id="rId22"/>
    <p:sldId id="303" r:id="rId23"/>
    <p:sldId id="318" r:id="rId24"/>
    <p:sldId id="315" r:id="rId25"/>
    <p:sldId id="317" r:id="rId26"/>
    <p:sldId id="319" r:id="rId27"/>
    <p:sldId id="320" r:id="rId28"/>
    <p:sldId id="321" r:id="rId29"/>
    <p:sldId id="322" r:id="rId30"/>
    <p:sldId id="323" r:id="rId31"/>
    <p:sldId id="324" r:id="rId32"/>
    <p:sldId id="325" r:id="rId33"/>
    <p:sldId id="326" r:id="rId34"/>
    <p:sldId id="327" r:id="rId35"/>
    <p:sldId id="328" r:id="rId36"/>
    <p:sldId id="292" r:id="rId3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09" autoAdjust="0"/>
  </p:normalViewPr>
  <p:slideViewPr>
    <p:cSldViewPr>
      <p:cViewPr varScale="1">
        <p:scale>
          <a:sx n="106" d="100"/>
          <a:sy n="106" d="100"/>
        </p:scale>
        <p:origin x="-17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E7CDD78-F70D-4C8D-8623-9E07C6039C4E}" type="datetimeFigureOut">
              <a:rPr lang="ru-RU"/>
              <a:pPr>
                <a:defRPr/>
              </a:pPr>
              <a:t>31.05.2018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B386DAB-98A0-4D77-9EB0-1FA2EAB21780}"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4E560C-B26B-4C2F-B5AB-5D24E9195123}" type="slidenum">
              <a:rPr lang="ru-RU" smtClean="0">
                <a:solidFill>
                  <a:srgbClr val="000000"/>
                </a:solidFill>
                <a:latin typeface="Arial" charset="0"/>
                <a:cs typeface="Arial" charset="0"/>
              </a:rPr>
              <a:pPr fontAlgn="base">
                <a:spcBef>
                  <a:spcPct val="0"/>
                </a:spcBef>
                <a:spcAft>
                  <a:spcPct val="0"/>
                </a:spcAft>
              </a:pPr>
              <a:t>1</a:t>
            </a:fld>
            <a:endParaRPr lang="ru-RU" smtClean="0">
              <a:solidFill>
                <a:srgbClr val="000000"/>
              </a:solidFill>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BFB24F7-1E2B-4E30-A0A0-62E44199E36F}" type="datetimeFigureOut">
              <a:rPr lang="ru-RU"/>
              <a:pPr>
                <a:defRPr/>
              </a:pPr>
              <a:t>31.05.2018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827C680-C98F-472F-902D-E45C75E9B6D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1B5FB7D-0D04-4083-91DB-5ABA84ADBAB4}" type="datetimeFigureOut">
              <a:rPr lang="ru-RU"/>
              <a:pPr>
                <a:defRPr/>
              </a:pPr>
              <a:t>31.05.2018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1F71133-6B3F-44BF-8E7C-A57D79313E2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3D1D9E8-09E0-4B26-96B2-06649E9A8B67}" type="datetimeFigureOut">
              <a:rPr lang="ru-RU"/>
              <a:pPr>
                <a:defRPr/>
              </a:pPr>
              <a:t>31.05.2018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0B5A4AD-01BC-426A-80FA-249C06EE0F7F}"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pic>
        <p:nvPicPr>
          <p:cNvPr id="2" name="Picture 7" descr="пр копия"/>
          <p:cNvPicPr>
            <a:picLocks noChangeAspect="1" noChangeArrowheads="1"/>
          </p:cNvPicPr>
          <p:nvPr userDrawn="1"/>
        </p:nvPicPr>
        <p:blipFill>
          <a:blip r:embed="rId2" cstate="print"/>
          <a:srcRect/>
          <a:stretch>
            <a:fillRect/>
          </a:stretch>
        </p:blipFill>
        <p:spPr bwMode="auto">
          <a:xfrm>
            <a:off x="0" y="0"/>
            <a:ext cx="9144000" cy="2638425"/>
          </a:xfrm>
          <a:prstGeom prst="rect">
            <a:avLst/>
          </a:prstGeom>
          <a:noFill/>
          <a:ln w="9525">
            <a:noFill/>
            <a:miter lim="800000"/>
            <a:headEnd/>
            <a:tailEnd/>
          </a:ln>
        </p:spPr>
      </p:pic>
      <p:pic>
        <p:nvPicPr>
          <p:cNvPr id="3" name="Picture 8" descr="пр2"/>
          <p:cNvPicPr>
            <a:picLocks noChangeAspect="1" noChangeArrowheads="1"/>
          </p:cNvPicPr>
          <p:nvPr userDrawn="1"/>
        </p:nvPicPr>
        <p:blipFill>
          <a:blip r:embed="rId3" cstate="print"/>
          <a:srcRect/>
          <a:stretch>
            <a:fillRect/>
          </a:stretch>
        </p:blipFill>
        <p:spPr bwMode="auto">
          <a:xfrm>
            <a:off x="0" y="6624638"/>
            <a:ext cx="9144000" cy="26035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8839C24-4D38-4D5B-8EB5-D6F49FF3BD98}" type="datetimeFigureOut">
              <a:rPr lang="ru-RU"/>
              <a:pPr>
                <a:defRPr/>
              </a:pPr>
              <a:t>31.05.2018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AF47DFD-F3FD-4713-8705-101E508056C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2D58563-A1C1-4493-8986-FC986AC73598}" type="datetimeFigureOut">
              <a:rPr lang="ru-RU"/>
              <a:pPr>
                <a:defRPr/>
              </a:pPr>
              <a:t>31.05.2018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33F60D7-7178-476D-A843-C937888D19B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F3503002-3E14-401D-816D-FD8DC6C606DF}" type="datetimeFigureOut">
              <a:rPr lang="ru-RU"/>
              <a:pPr>
                <a:defRPr/>
              </a:pPr>
              <a:t>31.05.2018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03C1B90-CCB1-41C1-8C5C-4CDF6AAC0A4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FDD0141-2662-4D68-93A5-ECA8A521C905}" type="datetimeFigureOut">
              <a:rPr lang="ru-RU"/>
              <a:pPr>
                <a:defRPr/>
              </a:pPr>
              <a:t>31.05.2018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C0C2F3D-6FD4-472C-8F8E-F9DB9F720D0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DAF4E99-B7A8-4D0B-906C-64908F21119B}" type="datetimeFigureOut">
              <a:rPr lang="ru-RU"/>
              <a:pPr>
                <a:defRPr/>
              </a:pPr>
              <a:t>31.05.2018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EEA8019-E6E3-4D00-9ED6-7B71CA6F3FB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B2CDEA1-31AF-421A-8CC8-8C012CA738AD}" type="datetimeFigureOut">
              <a:rPr lang="ru-RU"/>
              <a:pPr>
                <a:defRPr/>
              </a:pPr>
              <a:t>31.05.2018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99C1BD1-97D2-47A0-BE7A-98E9EA24293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45A5F4D-CDE2-4CDD-9861-8949A853886A}" type="datetimeFigureOut">
              <a:rPr lang="ru-RU"/>
              <a:pPr>
                <a:defRPr/>
              </a:pPr>
              <a:t>31.05.2018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ED99CF1-20BC-4A81-AE30-AEDF2B44FA8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478794A-B226-4953-A70A-EA6E90CF997F}" type="datetimeFigureOut">
              <a:rPr lang="ru-RU"/>
              <a:pPr>
                <a:defRPr/>
              </a:pPr>
              <a:t>31.05.2018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99763F9-49D0-48F2-A564-708351E316C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724118E-C934-4884-BEC1-94137082234E}" type="datetimeFigureOut">
              <a:rPr lang="ru-RU"/>
              <a:pPr>
                <a:defRPr/>
              </a:pPr>
              <a:t>31.05.2018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2B52503-D94B-4173-AFB9-BEE361D7AAD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2132856"/>
            <a:ext cx="9144000" cy="4464496"/>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361" name="Rectangle 3079"/>
          <p:cNvSpPr>
            <a:spLocks noChangeArrowheads="1"/>
          </p:cNvSpPr>
          <p:nvPr/>
        </p:nvSpPr>
        <p:spPr bwMode="auto">
          <a:xfrm>
            <a:off x="744538" y="3860800"/>
            <a:ext cx="8364537" cy="1219200"/>
          </a:xfrm>
          <a:prstGeom prst="rect">
            <a:avLst/>
          </a:prstGeom>
          <a:noFill/>
          <a:ln w="9525">
            <a:noFill/>
            <a:miter lim="800000"/>
            <a:headEnd/>
            <a:tailEnd/>
          </a:ln>
        </p:spPr>
        <p:txBody>
          <a:bodyPr/>
          <a:lstStyle/>
          <a:p>
            <a:pPr algn="ctr">
              <a:lnSpc>
                <a:spcPct val="90000"/>
              </a:lnSpc>
              <a:spcBef>
                <a:spcPct val="15000"/>
              </a:spcBef>
            </a:pPr>
            <a:endParaRPr lang="ru-RU" sz="4800" b="1" dirty="0">
              <a:solidFill>
                <a:srgbClr val="1B059D"/>
              </a:solidFill>
              <a:latin typeface="Calibri" pitchFamily="34" charset="0"/>
            </a:endParaRPr>
          </a:p>
        </p:txBody>
      </p:sp>
      <p:sp>
        <p:nvSpPr>
          <p:cNvPr id="18433" name="Rectangle 1"/>
          <p:cNvSpPr>
            <a:spLocks noChangeArrowheads="1"/>
          </p:cNvSpPr>
          <p:nvPr/>
        </p:nvSpPr>
        <p:spPr bwMode="auto">
          <a:xfrm>
            <a:off x="323528" y="2740291"/>
            <a:ext cx="8568952" cy="30162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Статистика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выявления и пресечения нарушений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Закона о защите конкуренции, Закона о рекламе</a:t>
            </a:r>
          </a:p>
          <a:p>
            <a:pPr lvl="0" algn="ctr"/>
            <a:r>
              <a:rPr lang="ru-RU" sz="3800" b="1" dirty="0" smtClean="0">
                <a:latin typeface="Times New Roman" pitchFamily="18" charset="0"/>
                <a:cs typeface="Times New Roman" pitchFamily="18" charset="0"/>
              </a:rPr>
              <a:t>за 1 полугодие 2018 года) </a:t>
            </a:r>
            <a:endParaRPr kumimoji="0" lang="ru-RU" sz="3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132856"/>
            <a:ext cx="9144000" cy="4464496"/>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506" name="Rectangle 3"/>
          <p:cNvSpPr>
            <a:spLocks noGrp="1"/>
          </p:cNvSpPr>
          <p:nvPr>
            <p:ph type="body" idx="4294967295"/>
          </p:nvPr>
        </p:nvSpPr>
        <p:spPr>
          <a:xfrm>
            <a:off x="251520" y="2564904"/>
            <a:ext cx="8446393" cy="4824536"/>
          </a:xfrm>
        </p:spPr>
        <p:txBody>
          <a:bodyPr/>
          <a:lstStyle/>
          <a:p>
            <a:pPr algn="ctr">
              <a:buNone/>
            </a:pPr>
            <a:r>
              <a:rPr lang="ru-RU" sz="4000" b="1" dirty="0" smtClean="0">
                <a:latin typeface="Times New Roman" pitchFamily="18" charset="0"/>
                <a:cs typeface="Times New Roman" pitchFamily="18" charset="0"/>
              </a:rPr>
              <a:t> </a:t>
            </a:r>
            <a:endParaRPr lang="ru-RU" sz="4000" b="1" dirty="0" smtClean="0">
              <a:latin typeface="Times New Roman" pitchFamily="18" charset="0"/>
              <a:cs typeface="Times New Roman" pitchFamily="18" charset="0"/>
            </a:endParaRPr>
          </a:p>
          <a:p>
            <a:pPr algn="ctr">
              <a:buNone/>
            </a:pPr>
            <a:r>
              <a:rPr lang="ru-RU" sz="4000" b="1" dirty="0" smtClean="0">
                <a:latin typeface="Times New Roman" pitchFamily="18" charset="0"/>
                <a:cs typeface="Times New Roman" pitchFamily="18" charset="0"/>
              </a:rPr>
              <a:t>Типичные нарушения </a:t>
            </a:r>
            <a:r>
              <a:rPr lang="ru-RU" sz="4000" b="1" dirty="0" smtClean="0">
                <a:latin typeface="Times New Roman" pitchFamily="18" charset="0"/>
                <a:cs typeface="Times New Roman" pitchFamily="18" charset="0"/>
              </a:rPr>
              <a:t>субъектов естественных монополий</a:t>
            </a:r>
            <a:endParaRPr lang="ru-RU" sz="4000" dirty="0" smtClean="0"/>
          </a:p>
          <a:p>
            <a:pPr algn="ctr">
              <a:buNone/>
            </a:pPr>
            <a:endParaRPr lang="ru-RU" sz="4000" dirty="0" smtClean="0">
              <a:latin typeface="Times New Roman" pitchFamily="18" charset="0"/>
              <a:cs typeface="Times New Roman" pitchFamily="18" charset="0"/>
            </a:endParaRPr>
          </a:p>
          <a:p>
            <a:pPr>
              <a:buNone/>
            </a:pPr>
            <a:endParaRPr lang="ru-RU"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tatic.squarespace.com/static/512640e8e4b0887e8522c8dc/52e05d52e4b0b766433fdf33/52e05d5ce4b0b766433fdfbf/1339548418000/bigstock-D-Man-With-Lightbulb-9588929.jpg?format=original"/>
          <p:cNvPicPr>
            <a:picLocks noChangeAspect="1" noChangeArrowheads="1"/>
          </p:cNvPicPr>
          <p:nvPr/>
        </p:nvPicPr>
        <p:blipFill>
          <a:blip r:embed="rId2" cstate="print"/>
          <a:srcRect/>
          <a:stretch>
            <a:fillRect/>
          </a:stretch>
        </p:blipFill>
        <p:spPr bwMode="auto">
          <a:xfrm>
            <a:off x="3923928" y="3284984"/>
            <a:ext cx="4828084" cy="3573016"/>
          </a:xfrm>
          <a:prstGeom prst="rect">
            <a:avLst/>
          </a:prstGeom>
          <a:noFill/>
        </p:spPr>
      </p:pic>
      <p:sp>
        <p:nvSpPr>
          <p:cNvPr id="5" name="Прямоугольник 4"/>
          <p:cNvSpPr/>
          <p:nvPr/>
        </p:nvSpPr>
        <p:spPr>
          <a:xfrm>
            <a:off x="0" y="0"/>
            <a:ext cx="9144000" cy="6858000"/>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0" y="0"/>
            <a:ext cx="8676456" cy="6309320"/>
          </a:xfrm>
        </p:spPr>
        <p:txBody>
          <a:bodyPr>
            <a:noAutofit/>
          </a:bodyPr>
          <a:lstStyle/>
          <a:p>
            <a:pPr algn="ctr">
              <a:buNone/>
            </a:pPr>
            <a:r>
              <a:rPr lang="ru-RU" sz="3400" b="1" dirty="0" smtClean="0"/>
              <a:t>Нарушение Правил технологического присоединения </a:t>
            </a:r>
            <a:r>
              <a:rPr lang="ru-RU" sz="3400" b="1" dirty="0" err="1" smtClean="0"/>
              <a:t>энергопринимающих</a:t>
            </a:r>
            <a:r>
              <a:rPr lang="ru-RU" sz="3400" b="1" dirty="0" smtClean="0"/>
              <a:t> устройств </a:t>
            </a:r>
            <a:r>
              <a:rPr lang="ru-RU" sz="3400" b="1" dirty="0" smtClean="0"/>
              <a:t>потребителей </a:t>
            </a:r>
            <a:r>
              <a:rPr lang="ru-RU" sz="3400" b="1" dirty="0" smtClean="0"/>
              <a:t>электрической энергии:</a:t>
            </a:r>
            <a:endParaRPr lang="ru-RU" sz="3400" b="1" dirty="0" smtClean="0">
              <a:latin typeface="Times New Roman" pitchFamily="18" charset="0"/>
              <a:cs typeface="Times New Roman" pitchFamily="18" charset="0"/>
            </a:endParaRPr>
          </a:p>
          <a:p>
            <a:r>
              <a:rPr lang="ru-RU" sz="3400" dirty="0" smtClean="0"/>
              <a:t>неосуществление технологического присоединения в установленные сроки;</a:t>
            </a:r>
          </a:p>
          <a:p>
            <a:r>
              <a:rPr lang="ru-RU" sz="3400" dirty="0" smtClean="0"/>
              <a:t>предъявление дополнительных требований </a:t>
            </a:r>
            <a:r>
              <a:rPr lang="ru-RU" sz="3400" dirty="0" smtClean="0"/>
              <a:t>потребителю</a:t>
            </a:r>
            <a:endParaRPr lang="ru-RU" sz="3400" dirty="0" smtClean="0"/>
          </a:p>
          <a:p>
            <a:endParaRPr lang="ru-RU" sz="3400" dirty="0" smtClean="0">
              <a:latin typeface="Times New Roman" pitchFamily="18" charset="0"/>
              <a:cs typeface="Times New Roman" pitchFamily="18" charset="0"/>
            </a:endParaRPr>
          </a:p>
          <a:p>
            <a:endParaRPr lang="ru-RU" dirty="0" smtClean="0"/>
          </a:p>
        </p:txBody>
      </p:sp>
      <p:sp>
        <p:nvSpPr>
          <p:cNvPr id="4" name="Номер слайда 3"/>
          <p:cNvSpPr>
            <a:spLocks noGrp="1"/>
          </p:cNvSpPr>
          <p:nvPr>
            <p:ph type="sldNum" sz="quarter" idx="12"/>
          </p:nvPr>
        </p:nvSpPr>
        <p:spPr/>
        <p:txBody>
          <a:bodyPr/>
          <a:lstStyle/>
          <a:p>
            <a:fld id="{8DC78EA6-D4DD-46C0-81EE-96E9F9545F1E}"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i-a.d-cd.net/6a77dd1s-960.jpg"/>
          <p:cNvPicPr>
            <a:picLocks noChangeAspect="1" noChangeArrowheads="1"/>
          </p:cNvPicPr>
          <p:nvPr/>
        </p:nvPicPr>
        <p:blipFill>
          <a:blip r:embed="rId2" cstate="print"/>
          <a:srcRect/>
          <a:stretch>
            <a:fillRect/>
          </a:stretch>
        </p:blipFill>
        <p:spPr bwMode="auto">
          <a:xfrm>
            <a:off x="4499992" y="2996952"/>
            <a:ext cx="4644008" cy="3861048"/>
          </a:xfrm>
          <a:prstGeom prst="rect">
            <a:avLst/>
          </a:prstGeom>
          <a:noFill/>
        </p:spPr>
      </p:pic>
      <p:sp>
        <p:nvSpPr>
          <p:cNvPr id="5" name="Прямоугольник 4"/>
          <p:cNvSpPr/>
          <p:nvPr/>
        </p:nvSpPr>
        <p:spPr>
          <a:xfrm>
            <a:off x="0" y="0"/>
            <a:ext cx="9144000" cy="6858000"/>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107504" y="0"/>
            <a:ext cx="8568952" cy="6669360"/>
          </a:xfrm>
        </p:spPr>
        <p:txBody>
          <a:bodyPr>
            <a:noAutofit/>
          </a:bodyPr>
          <a:lstStyle/>
          <a:p>
            <a:pPr algn="ctr">
              <a:buNone/>
            </a:pPr>
            <a:r>
              <a:rPr lang="ru-RU" sz="3400" b="1" dirty="0" smtClean="0"/>
              <a:t>Нарушение </a:t>
            </a:r>
            <a:r>
              <a:rPr lang="ru-RU" sz="3600" b="1" dirty="0" smtClean="0"/>
              <a:t>Правил подключения к системе </a:t>
            </a:r>
            <a:r>
              <a:rPr lang="ru-RU" sz="3600" b="1" dirty="0" smtClean="0"/>
              <a:t>теплоснабжения</a:t>
            </a:r>
            <a:r>
              <a:rPr lang="ru-RU" sz="3400" b="1" dirty="0" smtClean="0"/>
              <a:t>:</a:t>
            </a:r>
            <a:endParaRPr lang="ru-RU" sz="3400" b="1" dirty="0" smtClean="0">
              <a:latin typeface="Times New Roman" pitchFamily="18" charset="0"/>
              <a:cs typeface="Times New Roman" pitchFamily="18" charset="0"/>
            </a:endParaRPr>
          </a:p>
          <a:p>
            <a:r>
              <a:rPr lang="ru-RU" sz="3600" dirty="0" smtClean="0"/>
              <a:t>необоснованный отказ </a:t>
            </a:r>
            <a:r>
              <a:rPr lang="ru-RU" sz="3600" dirty="0" smtClean="0"/>
              <a:t>потребителю в заключении договора о подключении к сетям теплоснабжения, </a:t>
            </a:r>
            <a:r>
              <a:rPr lang="ru-RU" sz="3600" dirty="0" err="1" smtClean="0"/>
              <a:t>необращения</a:t>
            </a:r>
            <a:r>
              <a:rPr lang="ru-RU" sz="3600" dirty="0" smtClean="0"/>
              <a:t> в органы местного самоуправления о внесении изменении в Схему теплоснабжения</a:t>
            </a:r>
            <a:endParaRPr lang="ru-RU" dirty="0" smtClean="0"/>
          </a:p>
        </p:txBody>
      </p:sp>
      <p:sp>
        <p:nvSpPr>
          <p:cNvPr id="4" name="Номер слайда 3"/>
          <p:cNvSpPr>
            <a:spLocks noGrp="1"/>
          </p:cNvSpPr>
          <p:nvPr>
            <p:ph type="sldNum" sz="quarter" idx="12"/>
          </p:nvPr>
        </p:nvSpPr>
        <p:spPr/>
        <p:txBody>
          <a:bodyPr/>
          <a:lstStyle/>
          <a:p>
            <a:fld id="{8DC78EA6-D4DD-46C0-81EE-96E9F9545F1E}"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132856"/>
            <a:ext cx="9144000" cy="4464496"/>
          </a:xfrm>
          <a:prstGeom prst="rect">
            <a:avLst/>
          </a:prstGeom>
          <a:solidFill>
            <a:schemeClr val="accent5">
              <a:lumMod val="60000"/>
              <a:lumOff val="4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323528" y="2132856"/>
            <a:ext cx="8640960" cy="2554545"/>
          </a:xfrm>
          <a:prstGeom prst="rect">
            <a:avLst/>
          </a:prstGeom>
        </p:spPr>
        <p:txBody>
          <a:bodyPr wrap="square">
            <a:spAutoFit/>
          </a:bodyPr>
          <a:lstStyle/>
          <a:p>
            <a:pPr algn="ctr"/>
            <a:endParaRPr lang="ru-RU" sz="4000" b="1" dirty="0" smtClean="0">
              <a:latin typeface="Times New Roman" pitchFamily="18" charset="0"/>
              <a:cs typeface="Times New Roman" pitchFamily="18" charset="0"/>
            </a:endParaRPr>
          </a:p>
          <a:p>
            <a:pPr algn="ctr"/>
            <a:endParaRPr lang="ru-RU" sz="4000" b="1" dirty="0" smtClean="0">
              <a:latin typeface="Times New Roman" pitchFamily="18" charset="0"/>
              <a:cs typeface="Times New Roman" pitchFamily="18" charset="0"/>
            </a:endParaRPr>
          </a:p>
          <a:p>
            <a:pPr algn="ctr"/>
            <a:r>
              <a:rPr lang="ru-RU" sz="4000" b="1" dirty="0" smtClean="0">
                <a:latin typeface="Times New Roman" pitchFamily="18" charset="0"/>
                <a:cs typeface="Times New Roman" pitchFamily="18" charset="0"/>
              </a:rPr>
              <a:t>Порядок </a:t>
            </a:r>
            <a:r>
              <a:rPr lang="ru-RU" sz="4000" b="1" dirty="0" smtClean="0">
                <a:latin typeface="Times New Roman" pitchFamily="18" charset="0"/>
                <a:cs typeface="Times New Roman" pitchFamily="18" charset="0"/>
              </a:rPr>
              <a:t>предоставления преференций</a:t>
            </a:r>
            <a:endParaRPr lang="ru-RU" sz="40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lcius.com/wp-content/uploads/2014/12/figure_helping_up_buddy_1600_clr_11080.png"/>
          <p:cNvPicPr>
            <a:picLocks noChangeAspect="1" noChangeArrowheads="1"/>
          </p:cNvPicPr>
          <p:nvPr/>
        </p:nvPicPr>
        <p:blipFill>
          <a:blip r:embed="rId2" cstate="print"/>
          <a:srcRect/>
          <a:stretch>
            <a:fillRect/>
          </a:stretch>
        </p:blipFill>
        <p:spPr bwMode="auto">
          <a:xfrm>
            <a:off x="4572000" y="3041576"/>
            <a:ext cx="4572000" cy="3816424"/>
          </a:xfrm>
          <a:prstGeom prst="rect">
            <a:avLst/>
          </a:prstGeom>
          <a:noFill/>
        </p:spPr>
      </p:pic>
      <p:sp>
        <p:nvSpPr>
          <p:cNvPr id="3" name="Содержимое 2"/>
          <p:cNvSpPr>
            <a:spLocks noGrp="1"/>
          </p:cNvSpPr>
          <p:nvPr>
            <p:ph idx="1"/>
          </p:nvPr>
        </p:nvSpPr>
        <p:spPr>
          <a:xfrm>
            <a:off x="8388424" y="2708920"/>
            <a:ext cx="755576" cy="3600400"/>
          </a:xfrm>
        </p:spPr>
        <p:txBody>
          <a:bodyPr>
            <a:noAutofit/>
          </a:bodyPr>
          <a:lstStyle/>
          <a:p>
            <a:endParaRPr lang="ru-RU" sz="2800" dirty="0" smtClean="0"/>
          </a:p>
          <a:p>
            <a:endParaRPr lang="ru-RU" sz="2800" dirty="0" smtClean="0"/>
          </a:p>
        </p:txBody>
      </p:sp>
      <p:sp>
        <p:nvSpPr>
          <p:cNvPr id="4" name="Номер слайда 3"/>
          <p:cNvSpPr>
            <a:spLocks noGrp="1"/>
          </p:cNvSpPr>
          <p:nvPr>
            <p:ph type="sldNum" sz="quarter" idx="12"/>
          </p:nvPr>
        </p:nvSpPr>
        <p:spPr/>
        <p:txBody>
          <a:bodyPr/>
          <a:lstStyle/>
          <a:p>
            <a:fld id="{8DC78EA6-D4DD-46C0-81EE-96E9F9545F1E}" type="slidenum">
              <a:rPr lang="en-US" smtClean="0"/>
              <a:pPr/>
              <a:t>14</a:t>
            </a:fld>
            <a:endParaRPr lang="en-US" dirty="0"/>
          </a:p>
        </p:txBody>
      </p:sp>
      <p:sp>
        <p:nvSpPr>
          <p:cNvPr id="5" name="Прямоугольник 4"/>
          <p:cNvSpPr/>
          <p:nvPr/>
        </p:nvSpPr>
        <p:spPr>
          <a:xfrm>
            <a:off x="0" y="0"/>
            <a:ext cx="9144000" cy="6858000"/>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smtClean="0">
                <a:solidFill>
                  <a:srgbClr val="002060"/>
                </a:solidFill>
                <a:latin typeface="Calibri" pitchFamily="34" charset="0"/>
                <a:cs typeface="Times New Roman" pitchFamily="18" charset="0"/>
              </a:rPr>
              <a:t>Государственные или муниципальные преференции </a:t>
            </a:r>
            <a:r>
              <a:rPr lang="ru-RU" sz="2500" dirty="0" smtClean="0">
                <a:solidFill>
                  <a:srgbClr val="002060"/>
                </a:solidFill>
                <a:latin typeface="Calibri" pitchFamily="34" charset="0"/>
                <a:cs typeface="Times New Roman" pitchFamily="18" charset="0"/>
              </a:rPr>
              <a:t>– это предоставление федеральными органами исполнительной власти, органами государственной власти субъектов Российской Федерации, органами местного самоуправления, иными осуществляющими функции указанных органов органами или организациями отдельным хозяйствующим субъектам преимущества, которое обеспечивает им более выгодные условия деятельности, путем передачи государственного или муниципального имущества, иных объектов гражданских прав либо путем предоставления имущественных льгот, государственных или муниципальных гарантий.</a:t>
            </a:r>
            <a:endParaRPr lang="ru-RU" sz="2500" dirty="0">
              <a:solidFill>
                <a:srgbClr val="002060"/>
              </a:solidFill>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0" y="260648"/>
            <a:ext cx="9144000" cy="6048672"/>
          </a:xfrm>
        </p:spPr>
        <p:txBody>
          <a:bodyPr>
            <a:noAutofit/>
          </a:bodyPr>
          <a:lstStyle/>
          <a:p>
            <a:pPr algn="just">
              <a:buNone/>
            </a:pPr>
            <a:r>
              <a:rPr lang="ru-RU" sz="3600" dirty="0" smtClean="0"/>
              <a:t>   </a:t>
            </a:r>
          </a:p>
          <a:p>
            <a:pPr algn="just">
              <a:buNone/>
            </a:pPr>
            <a:r>
              <a:rPr lang="ru-RU" sz="3600" dirty="0" smtClean="0"/>
              <a:t> </a:t>
            </a:r>
            <a:r>
              <a:rPr lang="ru-RU" sz="3600" dirty="0" smtClean="0"/>
              <a:t>  Регламент Федеральной антимонопольной службы по исполнению государственной функции по рассмотрению заявлений о даче согласия на предоставление государственной или муниципальной преференции (утвержден Приказом ФАС России </a:t>
            </a:r>
            <a:r>
              <a:rPr lang="ru-RU" sz="3600" dirty="0" smtClean="0"/>
              <a:t>от 16.12.2009 № </a:t>
            </a:r>
            <a:r>
              <a:rPr lang="ru-RU" sz="3600" dirty="0" smtClean="0"/>
              <a:t>841)</a:t>
            </a:r>
          </a:p>
          <a:p>
            <a:pPr algn="just">
              <a:buNone/>
            </a:pPr>
            <a:endParaRPr lang="ru-RU" sz="3400" dirty="0" smtClean="0"/>
          </a:p>
        </p:txBody>
      </p:sp>
      <p:sp>
        <p:nvSpPr>
          <p:cNvPr id="4" name="Номер слайда 3"/>
          <p:cNvSpPr>
            <a:spLocks noGrp="1"/>
          </p:cNvSpPr>
          <p:nvPr>
            <p:ph type="sldNum" sz="quarter" idx="12"/>
          </p:nvPr>
        </p:nvSpPr>
        <p:spPr/>
        <p:txBody>
          <a:bodyPr/>
          <a:lstStyle/>
          <a:p>
            <a:fld id="{8DC78EA6-D4DD-46C0-81EE-96E9F9545F1E}"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132856"/>
            <a:ext cx="9144000" cy="4464496"/>
          </a:xfrm>
          <a:prstGeom prst="rect">
            <a:avLst/>
          </a:prstGeom>
          <a:solidFill>
            <a:schemeClr val="accent5">
              <a:lumMod val="60000"/>
              <a:lumOff val="4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323528" y="2132856"/>
            <a:ext cx="8640960" cy="1938992"/>
          </a:xfrm>
          <a:prstGeom prst="rect">
            <a:avLst/>
          </a:prstGeom>
        </p:spPr>
        <p:txBody>
          <a:bodyPr wrap="square">
            <a:spAutoFit/>
          </a:bodyPr>
          <a:lstStyle/>
          <a:p>
            <a:pPr algn="ctr"/>
            <a:endParaRPr lang="ru-RU" sz="4000" b="1" dirty="0" smtClean="0">
              <a:latin typeface="Times New Roman" pitchFamily="18" charset="0"/>
              <a:cs typeface="Times New Roman" pitchFamily="18" charset="0"/>
            </a:endParaRPr>
          </a:p>
          <a:p>
            <a:pPr algn="ctr"/>
            <a:endParaRPr lang="ru-RU" sz="4000" b="1" dirty="0" smtClean="0">
              <a:latin typeface="Times New Roman" pitchFamily="18" charset="0"/>
              <a:cs typeface="Times New Roman" pitchFamily="18" charset="0"/>
            </a:endParaRPr>
          </a:p>
          <a:p>
            <a:pPr algn="ctr"/>
            <a:r>
              <a:rPr lang="ru-RU" sz="4000" b="1" dirty="0" smtClean="0">
                <a:latin typeface="Times New Roman" pitchFamily="18" charset="0"/>
                <a:cs typeface="Times New Roman" pitchFamily="18" charset="0"/>
              </a:rPr>
              <a:t>Антимонопольный </a:t>
            </a:r>
            <a:r>
              <a:rPr lang="ru-RU" sz="4000" b="1" dirty="0" err="1" smtClean="0">
                <a:latin typeface="Times New Roman" pitchFamily="18" charset="0"/>
                <a:cs typeface="Times New Roman" pitchFamily="18" charset="0"/>
              </a:rPr>
              <a:t>комплаенс</a:t>
            </a:r>
            <a:endParaRPr lang="ru-RU" sz="40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fb.ru/misc/i/gallery/19663/1392691.jpg"/>
          <p:cNvPicPr>
            <a:picLocks noChangeAspect="1" noChangeArrowheads="1"/>
          </p:cNvPicPr>
          <p:nvPr/>
        </p:nvPicPr>
        <p:blipFill>
          <a:blip r:embed="rId2" cstate="print"/>
          <a:srcRect/>
          <a:stretch>
            <a:fillRect/>
          </a:stretch>
        </p:blipFill>
        <p:spPr bwMode="auto">
          <a:xfrm>
            <a:off x="3143250" y="0"/>
            <a:ext cx="6000750" cy="6858000"/>
          </a:xfrm>
          <a:prstGeom prst="rect">
            <a:avLst/>
          </a:prstGeom>
          <a:noFill/>
        </p:spPr>
      </p:pic>
      <p:sp>
        <p:nvSpPr>
          <p:cNvPr id="5" name="Прямоугольник 4"/>
          <p:cNvSpPr/>
          <p:nvPr/>
        </p:nvSpPr>
        <p:spPr>
          <a:xfrm>
            <a:off x="0" y="0"/>
            <a:ext cx="9144000" cy="6858000"/>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0" y="0"/>
            <a:ext cx="8964488" cy="6309320"/>
          </a:xfrm>
        </p:spPr>
        <p:txBody>
          <a:bodyPr>
            <a:noAutofit/>
          </a:bodyPr>
          <a:lstStyle/>
          <a:p>
            <a:pPr algn="just">
              <a:buNone/>
            </a:pPr>
            <a:r>
              <a:rPr lang="ru-RU" sz="3600" dirty="0" smtClean="0"/>
              <a:t> </a:t>
            </a:r>
            <a:r>
              <a:rPr lang="ru-RU" sz="3600" dirty="0" smtClean="0"/>
              <a:t>  </a:t>
            </a:r>
          </a:p>
          <a:p>
            <a:pPr algn="just">
              <a:buNone/>
            </a:pPr>
            <a:r>
              <a:rPr lang="ru-RU" sz="3600" dirty="0" smtClean="0"/>
              <a:t> </a:t>
            </a:r>
            <a:r>
              <a:rPr lang="ru-RU" sz="3600" dirty="0" smtClean="0"/>
              <a:t>  </a:t>
            </a:r>
            <a:r>
              <a:rPr lang="ru-RU" dirty="0" smtClean="0"/>
              <a:t>Совокупность </a:t>
            </a:r>
            <a:r>
              <a:rPr lang="ru-RU" dirty="0" smtClean="0"/>
              <a:t>правовых и организационных мер, предусмотренных внутренним актом (актами) хозяйствующего субъекта либо другого лица из числа лиц, входящих в одну группу лиц с таким хозяйствующим субъектом, если такие внутренние акты распространяются на такого хозяйствующего </a:t>
            </a:r>
            <a:r>
              <a:rPr lang="ru-RU" dirty="0" smtClean="0"/>
              <a:t>субъекта</a:t>
            </a:r>
            <a:r>
              <a:rPr lang="ru-RU" dirty="0" smtClean="0"/>
              <a:t>, и направленных на соблюдение им требований антимонопольного законодательства и предупреждение его нарушения</a:t>
            </a:r>
            <a:r>
              <a:rPr lang="ru-RU" dirty="0" smtClean="0"/>
              <a:t>»</a:t>
            </a:r>
            <a:r>
              <a:rPr lang="ru-RU" dirty="0" smtClean="0"/>
              <a:t> </a:t>
            </a:r>
            <a:endParaRPr lang="ru-RU" dirty="0" smtClean="0"/>
          </a:p>
        </p:txBody>
      </p:sp>
      <p:sp>
        <p:nvSpPr>
          <p:cNvPr id="4" name="Номер слайда 3"/>
          <p:cNvSpPr>
            <a:spLocks noGrp="1"/>
          </p:cNvSpPr>
          <p:nvPr>
            <p:ph type="sldNum" sz="quarter" idx="12"/>
          </p:nvPr>
        </p:nvSpPr>
        <p:spPr/>
        <p:txBody>
          <a:bodyPr/>
          <a:lstStyle/>
          <a:p>
            <a:fld id="{8DC78EA6-D4DD-46C0-81EE-96E9F9545F1E}"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132856"/>
            <a:ext cx="9144000" cy="4464496"/>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323528" y="2132856"/>
            <a:ext cx="8640960" cy="3170099"/>
          </a:xfrm>
          <a:prstGeom prst="rect">
            <a:avLst/>
          </a:prstGeom>
        </p:spPr>
        <p:txBody>
          <a:bodyPr wrap="square">
            <a:spAutoFit/>
          </a:bodyPr>
          <a:lstStyle/>
          <a:p>
            <a:pPr algn="ctr"/>
            <a:endParaRPr lang="ru-RU" sz="4000" b="1" dirty="0" smtClean="0">
              <a:latin typeface="Times New Roman" pitchFamily="18" charset="0"/>
              <a:cs typeface="Times New Roman" pitchFamily="18" charset="0"/>
            </a:endParaRPr>
          </a:p>
          <a:p>
            <a:pPr algn="ctr"/>
            <a:endParaRPr lang="ru-RU" sz="4000" b="1" dirty="0" smtClean="0">
              <a:latin typeface="Times New Roman" pitchFamily="18" charset="0"/>
              <a:cs typeface="Times New Roman" pitchFamily="18" charset="0"/>
            </a:endParaRPr>
          </a:p>
          <a:p>
            <a:pPr algn="ctr"/>
            <a:r>
              <a:rPr lang="ru-RU" sz="4000" b="1" dirty="0" smtClean="0">
                <a:latin typeface="Times New Roman" pitchFamily="18" charset="0"/>
                <a:cs typeface="Times New Roman" pitchFamily="18" charset="0"/>
              </a:rPr>
              <a:t>Типичные нарушения рекламного</a:t>
            </a:r>
          </a:p>
          <a:p>
            <a:pPr algn="ctr"/>
            <a:r>
              <a:rPr lang="ru-RU" sz="4000" b="1" dirty="0" smtClean="0">
                <a:latin typeface="Times New Roman" pitchFamily="18" charset="0"/>
                <a:cs typeface="Times New Roman" pitchFamily="18" charset="0"/>
              </a:rPr>
              <a:t>законодательства</a:t>
            </a:r>
          </a:p>
          <a:p>
            <a:pPr algn="ctr"/>
            <a:endParaRPr lang="ru-RU" sz="4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naodnom.ru/sites/default/files/userfiles/u3/na_pravah_reklamy.jpg"/>
          <p:cNvPicPr>
            <a:picLocks noChangeAspect="1" noChangeArrowheads="1"/>
          </p:cNvPicPr>
          <p:nvPr/>
        </p:nvPicPr>
        <p:blipFill>
          <a:blip r:embed="rId2" cstate="print"/>
          <a:srcRect/>
          <a:stretch>
            <a:fillRect/>
          </a:stretch>
        </p:blipFill>
        <p:spPr bwMode="auto">
          <a:xfrm>
            <a:off x="3995936" y="3284984"/>
            <a:ext cx="5148064" cy="3573016"/>
          </a:xfrm>
          <a:prstGeom prst="rect">
            <a:avLst/>
          </a:prstGeom>
          <a:noFill/>
        </p:spPr>
      </p:pic>
      <p:sp>
        <p:nvSpPr>
          <p:cNvPr id="5" name="Прямоугольник 4"/>
          <p:cNvSpPr/>
          <p:nvPr/>
        </p:nvSpPr>
        <p:spPr>
          <a:xfrm>
            <a:off x="0" y="0"/>
            <a:ext cx="9144000" cy="6858000"/>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0" y="260648"/>
            <a:ext cx="9468544" cy="4320480"/>
          </a:xfrm>
        </p:spPr>
        <p:txBody>
          <a:bodyPr>
            <a:noAutofit/>
          </a:bodyPr>
          <a:lstStyle/>
          <a:p>
            <a:endParaRPr lang="en-US" sz="3000" dirty="0" smtClean="0">
              <a:cs typeface="Times New Roman" pitchFamily="18" charset="0"/>
            </a:endParaRPr>
          </a:p>
          <a:p>
            <a:r>
              <a:rPr lang="ru-RU" sz="3000" dirty="0" smtClean="0">
                <a:cs typeface="Times New Roman" pitchFamily="18" charset="0"/>
              </a:rPr>
              <a:t>Отсутствие пометки «реклама» или пометки </a:t>
            </a:r>
          </a:p>
          <a:p>
            <a:pPr>
              <a:buNone/>
            </a:pPr>
            <a:r>
              <a:rPr lang="ru-RU" sz="3000" dirty="0" smtClean="0">
                <a:cs typeface="Times New Roman" pitchFamily="18" charset="0"/>
              </a:rPr>
              <a:t>«на правах рекламы» в периодических печатных</a:t>
            </a:r>
          </a:p>
          <a:p>
            <a:pPr>
              <a:buNone/>
            </a:pPr>
            <a:r>
              <a:rPr lang="ru-RU" sz="3000" dirty="0" smtClean="0">
                <a:cs typeface="Times New Roman" pitchFamily="18" charset="0"/>
              </a:rPr>
              <a:t>изданиях, не специализирующихся на</a:t>
            </a:r>
            <a:r>
              <a:rPr lang="en-US" sz="3000" dirty="0" smtClean="0">
                <a:cs typeface="Times New Roman" pitchFamily="18" charset="0"/>
              </a:rPr>
              <a:t> </a:t>
            </a:r>
            <a:r>
              <a:rPr lang="ru-RU" sz="3000" dirty="0" smtClean="0">
                <a:cs typeface="Times New Roman" pitchFamily="18" charset="0"/>
              </a:rPr>
              <a:t>сообщениях и</a:t>
            </a:r>
          </a:p>
          <a:p>
            <a:pPr>
              <a:buNone/>
            </a:pPr>
            <a:r>
              <a:rPr lang="ru-RU" sz="3000" dirty="0" smtClean="0">
                <a:cs typeface="Times New Roman" pitchFamily="18" charset="0"/>
              </a:rPr>
              <a:t>материалах рекламного характера;</a:t>
            </a:r>
            <a:endParaRPr lang="en-US" sz="3000" dirty="0" smtClean="0">
              <a:cs typeface="Times New Roman" pitchFamily="18" charset="0"/>
            </a:endParaRPr>
          </a:p>
          <a:p>
            <a:pPr algn="just">
              <a:buNone/>
            </a:pPr>
            <a:r>
              <a:rPr lang="ru-RU" sz="2400" dirty="0" smtClean="0">
                <a:cs typeface="Times New Roman" pitchFamily="18" charset="0"/>
              </a:rPr>
              <a:t>(</a:t>
            </a:r>
            <a:r>
              <a:rPr lang="ru-RU" sz="2400" b="1" dirty="0" smtClean="0">
                <a:cs typeface="Times New Roman" pitchFamily="18" charset="0"/>
              </a:rPr>
              <a:t>ст.16</a:t>
            </a:r>
            <a:r>
              <a:rPr lang="ru-RU" sz="2400" dirty="0" smtClean="0">
                <a:cs typeface="Times New Roman" pitchFamily="18" charset="0"/>
              </a:rPr>
              <a:t> Федерального закона от 13.03.2006 № 38-ФЗ</a:t>
            </a:r>
            <a:r>
              <a:rPr lang="en-US" sz="2400" dirty="0" smtClean="0">
                <a:cs typeface="Times New Roman" pitchFamily="18" charset="0"/>
              </a:rPr>
              <a:t> </a:t>
            </a:r>
            <a:r>
              <a:rPr lang="ru-RU" sz="2400" dirty="0" smtClean="0">
                <a:cs typeface="Times New Roman" pitchFamily="18" charset="0"/>
              </a:rPr>
              <a:t>«О рекламе»)</a:t>
            </a:r>
          </a:p>
          <a:p>
            <a:endParaRPr lang="ru-RU" sz="3000" dirty="0" smtClean="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8DC78EA6-D4DD-46C0-81EE-96E9F9545F1E}"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132856"/>
            <a:ext cx="9144000" cy="4464496"/>
          </a:xfrm>
          <a:prstGeom prst="rect">
            <a:avLst/>
          </a:prstGeom>
          <a:solidFill>
            <a:schemeClr val="accent5">
              <a:lumMod val="60000"/>
              <a:lumOff val="4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323528" y="2132856"/>
            <a:ext cx="8640960" cy="2554545"/>
          </a:xfrm>
          <a:prstGeom prst="rect">
            <a:avLst/>
          </a:prstGeom>
        </p:spPr>
        <p:txBody>
          <a:bodyPr wrap="square">
            <a:spAutoFit/>
          </a:bodyPr>
          <a:lstStyle/>
          <a:p>
            <a:pPr algn="ctr"/>
            <a:endParaRPr lang="ru-RU" sz="4000" b="1" dirty="0" smtClean="0">
              <a:latin typeface="Times New Roman" pitchFamily="18" charset="0"/>
              <a:cs typeface="Times New Roman" pitchFamily="18" charset="0"/>
            </a:endParaRPr>
          </a:p>
          <a:p>
            <a:pPr algn="ctr"/>
            <a:r>
              <a:rPr lang="ru-RU" sz="4000" b="1" dirty="0" smtClean="0">
                <a:latin typeface="Times New Roman" pitchFamily="18" charset="0"/>
                <a:cs typeface="Times New Roman" pitchFamily="18" charset="0"/>
              </a:rPr>
              <a:t>Типичные нарушения антимонопольного законодательства органами власти </a:t>
            </a:r>
            <a:endParaRPr lang="ru-RU"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static.tildacdn.com/tild6136-3439-4032-b236-376535323566/1.png"/>
          <p:cNvPicPr>
            <a:picLocks noChangeAspect="1" noChangeArrowheads="1"/>
          </p:cNvPicPr>
          <p:nvPr/>
        </p:nvPicPr>
        <p:blipFill>
          <a:blip r:embed="rId2" cstate="print"/>
          <a:srcRect/>
          <a:stretch>
            <a:fillRect/>
          </a:stretch>
        </p:blipFill>
        <p:spPr bwMode="auto">
          <a:xfrm>
            <a:off x="175404" y="4653136"/>
            <a:ext cx="8789084" cy="1944216"/>
          </a:xfrm>
          <a:prstGeom prst="rect">
            <a:avLst/>
          </a:prstGeom>
          <a:noFill/>
        </p:spPr>
      </p:pic>
      <p:sp>
        <p:nvSpPr>
          <p:cNvPr id="5" name="Прямоугольник 4"/>
          <p:cNvSpPr/>
          <p:nvPr/>
        </p:nvSpPr>
        <p:spPr>
          <a:xfrm>
            <a:off x="0" y="0"/>
            <a:ext cx="9144000" cy="6858000"/>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179512" y="260648"/>
            <a:ext cx="8964488" cy="6048672"/>
          </a:xfrm>
        </p:spPr>
        <p:txBody>
          <a:bodyPr>
            <a:noAutofit/>
          </a:bodyPr>
          <a:lstStyle/>
          <a:p>
            <a:r>
              <a:rPr lang="ru-RU" sz="3400" dirty="0" smtClean="0">
                <a:cs typeface="Times New Roman" pitchFamily="18" charset="0"/>
              </a:rPr>
              <a:t>Отсутствие предупреждения о необходимости консультации у специалиста, о наличии противопоказаний к их применению и использованию (при рекламировании лекарственных препаратов или медицинских услуг)</a:t>
            </a:r>
            <a:r>
              <a:rPr lang="ru-RU" sz="3000" dirty="0" smtClean="0">
                <a:cs typeface="Times New Roman" pitchFamily="18" charset="0"/>
              </a:rPr>
              <a:t>;</a:t>
            </a:r>
          </a:p>
          <a:p>
            <a:pPr algn="ctr">
              <a:buNone/>
            </a:pPr>
            <a:r>
              <a:rPr lang="ru-RU" sz="2800" dirty="0" smtClean="0">
                <a:latin typeface="Times New Roman" pitchFamily="18" charset="0"/>
                <a:cs typeface="Times New Roman" pitchFamily="18" charset="0"/>
              </a:rPr>
              <a:t>(</a:t>
            </a:r>
            <a:r>
              <a:rPr lang="ru-RU" sz="2800" b="1" dirty="0" smtClean="0">
                <a:latin typeface="Times New Roman" pitchFamily="18" charset="0"/>
                <a:cs typeface="Times New Roman" pitchFamily="18" charset="0"/>
              </a:rPr>
              <a:t>ст.</a:t>
            </a:r>
            <a:r>
              <a:rPr lang="en-US" sz="2800" b="1" dirty="0" smtClean="0">
                <a:latin typeface="Times New Roman" pitchFamily="18" charset="0"/>
                <a:cs typeface="Times New Roman" pitchFamily="18" charset="0"/>
              </a:rPr>
              <a:t>24</a:t>
            </a:r>
            <a:r>
              <a:rPr lang="ru-RU" sz="2800" dirty="0" smtClean="0">
                <a:latin typeface="Times New Roman" pitchFamily="18" charset="0"/>
                <a:cs typeface="Times New Roman" pitchFamily="18" charset="0"/>
              </a:rPr>
              <a:t> Федерального закона от 13.03.2006 № 38-ФЗ</a:t>
            </a:r>
          </a:p>
          <a:p>
            <a:pPr algn="ctr">
              <a:buNone/>
            </a:pPr>
            <a:r>
              <a:rPr lang="ru-RU" sz="2800" dirty="0" smtClean="0">
                <a:latin typeface="Times New Roman" pitchFamily="18" charset="0"/>
                <a:cs typeface="Times New Roman" pitchFamily="18" charset="0"/>
              </a:rPr>
              <a:t> «О рекламе»)</a:t>
            </a:r>
          </a:p>
          <a:p>
            <a:endParaRPr lang="ru-RU" sz="3000" dirty="0" smtClean="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8DC78EA6-D4DD-46C0-81EE-96E9F9545F1E}"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xn----8sbbkykiodf8ao.xn--p1ai/kcfinder/upload/images/smena-nazvaniya.jpeg"/>
          <p:cNvPicPr>
            <a:picLocks noChangeAspect="1" noChangeArrowheads="1"/>
          </p:cNvPicPr>
          <p:nvPr/>
        </p:nvPicPr>
        <p:blipFill>
          <a:blip r:embed="rId2" cstate="print"/>
          <a:srcRect/>
          <a:stretch>
            <a:fillRect/>
          </a:stretch>
        </p:blipFill>
        <p:spPr bwMode="auto">
          <a:xfrm>
            <a:off x="899592" y="4121696"/>
            <a:ext cx="7416824" cy="2736304"/>
          </a:xfrm>
          <a:prstGeom prst="rect">
            <a:avLst/>
          </a:prstGeom>
          <a:noFill/>
        </p:spPr>
      </p:pic>
      <p:sp>
        <p:nvSpPr>
          <p:cNvPr id="5" name="Прямоугольник 4"/>
          <p:cNvSpPr/>
          <p:nvPr/>
        </p:nvSpPr>
        <p:spPr>
          <a:xfrm>
            <a:off x="0" y="0"/>
            <a:ext cx="9144000" cy="6858000"/>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179512" y="260648"/>
            <a:ext cx="8964488" cy="4320480"/>
          </a:xfrm>
        </p:spPr>
        <p:txBody>
          <a:bodyPr>
            <a:noAutofit/>
          </a:bodyPr>
          <a:lstStyle/>
          <a:p>
            <a:r>
              <a:rPr lang="ru-RU" sz="2400" dirty="0" smtClean="0">
                <a:cs typeface="Times New Roman" pitchFamily="18" charset="0"/>
              </a:rPr>
              <a:t>Отсутствие сведений о продавце товаров: наименования, места нахождения и государственного регистрационного номера записи о создании юридического лица; фамилии, имени, отчества, основного государственного регистрационного номера записи о государственной регистрации физического лица в качестве индивидуального предпринимателя при дистанционном способе продажи; </a:t>
            </a:r>
          </a:p>
          <a:p>
            <a:pPr algn="just">
              <a:buNone/>
            </a:pPr>
            <a:r>
              <a:rPr lang="ru-RU" sz="2400" dirty="0" smtClean="0">
                <a:cs typeface="Times New Roman" pitchFamily="18" charset="0"/>
              </a:rPr>
              <a:t>(</a:t>
            </a:r>
            <a:r>
              <a:rPr lang="ru-RU" sz="2400" b="1" dirty="0" smtClean="0">
                <a:cs typeface="Times New Roman" pitchFamily="18" charset="0"/>
              </a:rPr>
              <a:t>ст.8</a:t>
            </a:r>
            <a:r>
              <a:rPr lang="ru-RU" sz="2400" dirty="0" smtClean="0">
                <a:cs typeface="Times New Roman" pitchFamily="18" charset="0"/>
              </a:rPr>
              <a:t> Федерального закона от 13.03.2006 № </a:t>
            </a:r>
            <a:r>
              <a:rPr lang="ru-RU" sz="2400" dirty="0" smtClean="0">
                <a:cs typeface="Times New Roman" pitchFamily="18" charset="0"/>
              </a:rPr>
              <a:t>38-ФЗ «О </a:t>
            </a:r>
            <a:r>
              <a:rPr lang="ru-RU" sz="2400" dirty="0" smtClean="0">
                <a:cs typeface="Times New Roman" pitchFamily="18" charset="0"/>
              </a:rPr>
              <a:t>рекламе»)</a:t>
            </a:r>
          </a:p>
          <a:p>
            <a:endParaRPr lang="ru-RU" sz="3000" dirty="0" smtClean="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8DC78EA6-D4DD-46C0-81EE-96E9F9545F1E}"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858000"/>
          </a:xfrm>
          <a:prstGeom prst="rect">
            <a:avLst/>
          </a:prstGeom>
          <a:solidFill>
            <a:schemeClr val="accent5">
              <a:lumMod val="60000"/>
              <a:lumOff val="4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0" y="260648"/>
            <a:ext cx="9144000" cy="6048672"/>
          </a:xfrm>
        </p:spPr>
        <p:txBody>
          <a:bodyPr>
            <a:noAutofit/>
          </a:bodyPr>
          <a:lstStyle/>
          <a:p>
            <a:pPr>
              <a:buNone/>
            </a:pPr>
            <a:r>
              <a:rPr lang="ru-RU" sz="4000" b="1" dirty="0" smtClean="0"/>
              <a:t>   Реклама </a:t>
            </a:r>
            <a:r>
              <a:rPr lang="ru-RU" sz="4000" dirty="0" smtClean="0"/>
              <a:t>- </a:t>
            </a:r>
            <a:r>
              <a:rPr lang="ru-RU" sz="4000" dirty="0" smtClean="0"/>
              <a:t>информация, позволяющая четко обозначить, индивидуализировать конкретный объект рекламирования, выделить его среди однородных товаров и сформировать к нему интерес в целях продвижения на рынке, в том числе в случае размещения такой информации на рекламных конструкциях</a:t>
            </a:r>
            <a:r>
              <a:rPr lang="ru-RU" sz="4000" dirty="0" smtClean="0"/>
              <a:t>.</a:t>
            </a:r>
            <a:endParaRPr lang="ru-RU" sz="4000" dirty="0" smtClean="0"/>
          </a:p>
        </p:txBody>
      </p:sp>
      <p:sp>
        <p:nvSpPr>
          <p:cNvPr id="4" name="Номер слайда 3"/>
          <p:cNvSpPr>
            <a:spLocks noGrp="1"/>
          </p:cNvSpPr>
          <p:nvPr>
            <p:ph type="sldNum" sz="quarter" idx="12"/>
          </p:nvPr>
        </p:nvSpPr>
        <p:spPr/>
        <p:txBody>
          <a:bodyPr/>
          <a:lstStyle/>
          <a:p>
            <a:fld id="{8DC78EA6-D4DD-46C0-81EE-96E9F9545F1E}" type="slidenum">
              <a:rPr lang="en-US" smtClean="0"/>
              <a:pPr/>
              <a:t>22</a:t>
            </a:fld>
            <a:endParaRPr lang="en-US" dirty="0"/>
          </a:p>
        </p:txBody>
      </p:sp>
      <p:sp>
        <p:nvSpPr>
          <p:cNvPr id="5" name="Номер слайда 3"/>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858000"/>
          </a:xfrm>
          <a:prstGeom prst="rect">
            <a:avLst/>
          </a:prstGeom>
          <a:solidFill>
            <a:schemeClr val="accent5">
              <a:lumMod val="60000"/>
              <a:lumOff val="4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0" y="260648"/>
            <a:ext cx="9144000" cy="6048672"/>
          </a:xfrm>
        </p:spPr>
        <p:txBody>
          <a:bodyPr>
            <a:noAutofit/>
          </a:bodyPr>
          <a:lstStyle/>
          <a:p>
            <a:pPr>
              <a:buNone/>
            </a:pPr>
            <a:endParaRPr lang="ru-RU" sz="4000" dirty="0" smtClean="0"/>
          </a:p>
        </p:txBody>
      </p:sp>
      <p:sp>
        <p:nvSpPr>
          <p:cNvPr id="4" name="Номер слайда 3"/>
          <p:cNvSpPr>
            <a:spLocks noGrp="1"/>
          </p:cNvSpPr>
          <p:nvPr>
            <p:ph type="sldNum" sz="quarter" idx="12"/>
          </p:nvPr>
        </p:nvSpPr>
        <p:spPr/>
        <p:txBody>
          <a:bodyPr/>
          <a:lstStyle/>
          <a:p>
            <a:fld id="{8DC78EA6-D4DD-46C0-81EE-96E9F9545F1E}" type="slidenum">
              <a:rPr lang="en-US" smtClean="0"/>
              <a:pPr/>
              <a:t>23</a:t>
            </a:fld>
            <a:endParaRPr lang="en-US" dirty="0"/>
          </a:p>
        </p:txBody>
      </p:sp>
      <p:sp>
        <p:nvSpPr>
          <p:cNvPr id="5" name="Номер слайда 3"/>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51210" name="Picture 10" descr="https://nr-sputnik.ru/images/pivo/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858000"/>
          </a:xfrm>
          <a:prstGeom prst="rect">
            <a:avLst/>
          </a:prstGeom>
          <a:solidFill>
            <a:schemeClr val="accent5">
              <a:lumMod val="60000"/>
              <a:lumOff val="4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0" y="260648"/>
            <a:ext cx="9144000" cy="6048672"/>
          </a:xfrm>
        </p:spPr>
        <p:txBody>
          <a:bodyPr>
            <a:noAutofit/>
          </a:bodyPr>
          <a:lstStyle/>
          <a:p>
            <a:pPr>
              <a:buNone/>
            </a:pPr>
            <a:r>
              <a:rPr lang="ru-RU" sz="4000" b="1" dirty="0" smtClean="0"/>
              <a:t>   </a:t>
            </a:r>
            <a:r>
              <a:rPr lang="ru-RU" b="1" dirty="0" smtClean="0"/>
              <a:t>Информация</a:t>
            </a:r>
            <a:r>
              <a:rPr lang="ru-RU" b="1" dirty="0" smtClean="0"/>
              <a:t>, не содержащая указания на объект рекламирования</a:t>
            </a:r>
            <a:r>
              <a:rPr lang="ru-RU" dirty="0" smtClean="0"/>
              <a:t>, в том числе наименования организации, названий товаров (работ, услуг), средств индивидуализации юридических лиц, товаров, работ, услуг и предприятий, которые позволяют выделить конкретное лицо или конкретный товар среди множества однородных, не направленная на их продвижение на рынке и не формирующая интереса к ним, </a:t>
            </a:r>
            <a:r>
              <a:rPr lang="ru-RU" b="1" dirty="0" smtClean="0"/>
              <a:t>не является рекламой</a:t>
            </a:r>
            <a:r>
              <a:rPr lang="ru-RU" dirty="0" smtClean="0"/>
              <a:t>, поскольку такая информация не содержит объекта рекламирования</a:t>
            </a:r>
          </a:p>
        </p:txBody>
      </p:sp>
      <p:sp>
        <p:nvSpPr>
          <p:cNvPr id="4" name="Номер слайда 3"/>
          <p:cNvSpPr>
            <a:spLocks noGrp="1"/>
          </p:cNvSpPr>
          <p:nvPr>
            <p:ph type="sldNum" sz="quarter" idx="12"/>
          </p:nvPr>
        </p:nvSpPr>
        <p:spPr/>
        <p:txBody>
          <a:bodyPr/>
          <a:lstStyle/>
          <a:p>
            <a:fld id="{8DC78EA6-D4DD-46C0-81EE-96E9F9545F1E}" type="slidenum">
              <a:rPr lang="en-US" smtClean="0"/>
              <a:pPr/>
              <a:t>24</a:t>
            </a:fld>
            <a:endParaRPr lang="en-US" dirty="0"/>
          </a:p>
        </p:txBody>
      </p:sp>
      <p:sp>
        <p:nvSpPr>
          <p:cNvPr id="5" name="Номер слайда 3"/>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858000"/>
          </a:xfrm>
          <a:prstGeom prst="rect">
            <a:avLst/>
          </a:prstGeom>
          <a:solidFill>
            <a:schemeClr val="accent5">
              <a:lumMod val="60000"/>
              <a:lumOff val="4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0" y="260648"/>
            <a:ext cx="9144000" cy="6048672"/>
          </a:xfrm>
        </p:spPr>
        <p:txBody>
          <a:bodyPr>
            <a:noAutofit/>
          </a:bodyPr>
          <a:lstStyle/>
          <a:p>
            <a:pPr>
              <a:buNone/>
            </a:pPr>
            <a:endParaRPr lang="ru-RU" sz="4000" dirty="0" smtClean="0"/>
          </a:p>
        </p:txBody>
      </p:sp>
      <p:sp>
        <p:nvSpPr>
          <p:cNvPr id="4" name="Номер слайда 3"/>
          <p:cNvSpPr>
            <a:spLocks noGrp="1"/>
          </p:cNvSpPr>
          <p:nvPr>
            <p:ph type="sldNum" sz="quarter" idx="12"/>
          </p:nvPr>
        </p:nvSpPr>
        <p:spPr/>
        <p:txBody>
          <a:bodyPr/>
          <a:lstStyle/>
          <a:p>
            <a:fld id="{8DC78EA6-D4DD-46C0-81EE-96E9F9545F1E}" type="slidenum">
              <a:rPr lang="en-US" smtClean="0"/>
              <a:pPr/>
              <a:t>25</a:t>
            </a:fld>
            <a:endParaRPr lang="en-US" dirty="0"/>
          </a:p>
        </p:txBody>
      </p:sp>
      <p:sp>
        <p:nvSpPr>
          <p:cNvPr id="5" name="Номер слайда 3"/>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54274" name="Picture 2" descr="http://www.borezov.ru/wp-content/uploads/2012/04/desperados_bann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858000"/>
          </a:xfrm>
          <a:prstGeom prst="rect">
            <a:avLst/>
          </a:prstGeom>
          <a:solidFill>
            <a:schemeClr val="accent5">
              <a:lumMod val="60000"/>
              <a:lumOff val="4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0" y="260648"/>
            <a:ext cx="9144000" cy="6048672"/>
          </a:xfrm>
        </p:spPr>
        <p:txBody>
          <a:bodyPr>
            <a:noAutofit/>
          </a:bodyPr>
          <a:lstStyle/>
          <a:p>
            <a:pPr>
              <a:buNone/>
            </a:pPr>
            <a:r>
              <a:rPr lang="ru-RU" sz="4000" b="1" dirty="0" smtClean="0"/>
              <a:t>   </a:t>
            </a:r>
            <a:r>
              <a:rPr lang="ru-RU" sz="4000" dirty="0" smtClean="0"/>
              <a:t>Согласно пункту 5 части 2 статьи 2 Федерального закона «О рекламе» данный </a:t>
            </a:r>
            <a:r>
              <a:rPr lang="ru-RU" sz="4000" b="1" dirty="0" smtClean="0"/>
              <a:t>не </a:t>
            </a:r>
            <a:r>
              <a:rPr lang="ru-RU" sz="4000" b="1" dirty="0" smtClean="0"/>
              <a:t>распространяется на вывески и указатели</a:t>
            </a:r>
            <a:r>
              <a:rPr lang="ru-RU" sz="4000" dirty="0" smtClean="0"/>
              <a:t>, не содержащие сведений рекламного характера.</a:t>
            </a:r>
          </a:p>
          <a:p>
            <a:pPr>
              <a:buNone/>
            </a:pPr>
            <a:endParaRPr lang="ru-RU" dirty="0" smtClean="0"/>
          </a:p>
        </p:txBody>
      </p:sp>
      <p:sp>
        <p:nvSpPr>
          <p:cNvPr id="4" name="Номер слайда 3"/>
          <p:cNvSpPr>
            <a:spLocks noGrp="1"/>
          </p:cNvSpPr>
          <p:nvPr>
            <p:ph type="sldNum" sz="quarter" idx="12"/>
          </p:nvPr>
        </p:nvSpPr>
        <p:spPr/>
        <p:txBody>
          <a:bodyPr/>
          <a:lstStyle/>
          <a:p>
            <a:fld id="{8DC78EA6-D4DD-46C0-81EE-96E9F9545F1E}" type="slidenum">
              <a:rPr lang="en-US" smtClean="0"/>
              <a:pPr/>
              <a:t>26</a:t>
            </a:fld>
            <a:endParaRPr lang="en-US" dirty="0"/>
          </a:p>
        </p:txBody>
      </p:sp>
      <p:sp>
        <p:nvSpPr>
          <p:cNvPr id="5" name="Номер слайда 3"/>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858000"/>
          </a:xfrm>
          <a:prstGeom prst="rect">
            <a:avLst/>
          </a:prstGeom>
          <a:solidFill>
            <a:schemeClr val="accent5">
              <a:lumMod val="60000"/>
              <a:lumOff val="4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0" y="260648"/>
            <a:ext cx="9144000" cy="6048672"/>
          </a:xfrm>
        </p:spPr>
        <p:txBody>
          <a:bodyPr>
            <a:noAutofit/>
          </a:bodyPr>
          <a:lstStyle/>
          <a:p>
            <a:pPr>
              <a:buNone/>
            </a:pPr>
            <a:endParaRPr lang="ru-RU" dirty="0" smtClean="0"/>
          </a:p>
        </p:txBody>
      </p:sp>
      <p:sp>
        <p:nvSpPr>
          <p:cNvPr id="4" name="Номер слайда 3"/>
          <p:cNvSpPr>
            <a:spLocks noGrp="1"/>
          </p:cNvSpPr>
          <p:nvPr>
            <p:ph type="sldNum" sz="quarter" idx="12"/>
          </p:nvPr>
        </p:nvSpPr>
        <p:spPr/>
        <p:txBody>
          <a:bodyPr/>
          <a:lstStyle/>
          <a:p>
            <a:fld id="{8DC78EA6-D4DD-46C0-81EE-96E9F9545F1E}" type="slidenum">
              <a:rPr lang="en-US" smtClean="0"/>
              <a:pPr/>
              <a:t>27</a:t>
            </a:fld>
            <a:endParaRPr lang="en-US" dirty="0"/>
          </a:p>
        </p:txBody>
      </p:sp>
      <p:sp>
        <p:nvSpPr>
          <p:cNvPr id="5" name="Номер слайда 3"/>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58372" name="Picture 4" descr="http://www.adms-group.ru/assets/images/Portfolio/DSCF91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858000"/>
          </a:xfrm>
          <a:prstGeom prst="rect">
            <a:avLst/>
          </a:prstGeom>
          <a:solidFill>
            <a:schemeClr val="accent5">
              <a:lumMod val="60000"/>
              <a:lumOff val="4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0" y="260648"/>
            <a:ext cx="9144000" cy="6048672"/>
          </a:xfrm>
        </p:spPr>
        <p:txBody>
          <a:bodyPr>
            <a:noAutofit/>
          </a:bodyPr>
          <a:lstStyle/>
          <a:p>
            <a:pPr>
              <a:buNone/>
            </a:pPr>
            <a:endParaRPr lang="ru-RU" dirty="0" smtClean="0"/>
          </a:p>
        </p:txBody>
      </p:sp>
      <p:sp>
        <p:nvSpPr>
          <p:cNvPr id="4" name="Номер слайда 3"/>
          <p:cNvSpPr>
            <a:spLocks noGrp="1"/>
          </p:cNvSpPr>
          <p:nvPr>
            <p:ph type="sldNum" sz="quarter" idx="12"/>
          </p:nvPr>
        </p:nvSpPr>
        <p:spPr/>
        <p:txBody>
          <a:bodyPr/>
          <a:lstStyle/>
          <a:p>
            <a:fld id="{8DC78EA6-D4DD-46C0-81EE-96E9F9545F1E}" type="slidenum">
              <a:rPr lang="en-US" smtClean="0"/>
              <a:pPr/>
              <a:t>28</a:t>
            </a:fld>
            <a:endParaRPr lang="en-US" dirty="0"/>
          </a:p>
        </p:txBody>
      </p:sp>
      <p:sp>
        <p:nvSpPr>
          <p:cNvPr id="5" name="Номер слайда 3"/>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59394" name="Picture 2" descr="http://musinbros.ru/wp-content/uploads/2015/07/IMG_39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858000"/>
          </a:xfrm>
          <a:prstGeom prst="rect">
            <a:avLst/>
          </a:prstGeom>
          <a:solidFill>
            <a:schemeClr val="accent5">
              <a:lumMod val="60000"/>
              <a:lumOff val="4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0" y="260648"/>
            <a:ext cx="9144000" cy="6048672"/>
          </a:xfrm>
        </p:spPr>
        <p:txBody>
          <a:bodyPr>
            <a:noAutofit/>
          </a:bodyPr>
          <a:lstStyle/>
          <a:p>
            <a:pPr>
              <a:buNone/>
            </a:pPr>
            <a:r>
              <a:rPr lang="ru-RU" sz="4000" b="1" dirty="0" smtClean="0"/>
              <a:t>   </a:t>
            </a:r>
            <a:endParaRPr lang="ru-RU" sz="4000" dirty="0" smtClean="0"/>
          </a:p>
          <a:p>
            <a:pPr>
              <a:buNone/>
            </a:pPr>
            <a:endParaRPr lang="ru-RU" dirty="0" smtClean="0"/>
          </a:p>
        </p:txBody>
      </p:sp>
      <p:sp>
        <p:nvSpPr>
          <p:cNvPr id="4" name="Номер слайда 3"/>
          <p:cNvSpPr>
            <a:spLocks noGrp="1"/>
          </p:cNvSpPr>
          <p:nvPr>
            <p:ph type="sldNum" sz="quarter" idx="12"/>
          </p:nvPr>
        </p:nvSpPr>
        <p:spPr/>
        <p:txBody>
          <a:bodyPr/>
          <a:lstStyle/>
          <a:p>
            <a:fld id="{8DC78EA6-D4DD-46C0-81EE-96E9F9545F1E}" type="slidenum">
              <a:rPr lang="en-US" smtClean="0"/>
              <a:pPr/>
              <a:t>29</a:t>
            </a:fld>
            <a:endParaRPr lang="en-US" dirty="0"/>
          </a:p>
        </p:txBody>
      </p:sp>
      <p:sp>
        <p:nvSpPr>
          <p:cNvPr id="5" name="Номер слайда 3"/>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61442" name="Picture 2" descr="https://ra-psp.ru/upload/iblock/9a3/9a378c00b882caec1c5f179d5965a47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lipart-library.com/images/kcMKodB5i.jpg"/>
          <p:cNvPicPr>
            <a:picLocks noChangeAspect="1" noChangeArrowheads="1"/>
          </p:cNvPicPr>
          <p:nvPr/>
        </p:nvPicPr>
        <p:blipFill>
          <a:blip r:embed="rId2" cstate="print"/>
          <a:srcRect/>
          <a:stretch>
            <a:fillRect/>
          </a:stretch>
        </p:blipFill>
        <p:spPr bwMode="auto">
          <a:xfrm>
            <a:off x="5580112" y="3356992"/>
            <a:ext cx="3168352" cy="3231544"/>
          </a:xfrm>
          <a:prstGeom prst="rect">
            <a:avLst/>
          </a:prstGeom>
          <a:solidFill>
            <a:schemeClr val="accent5">
              <a:lumMod val="60000"/>
              <a:lumOff val="40000"/>
              <a:alpha val="41000"/>
            </a:schemeClr>
          </a:solidFill>
        </p:spPr>
      </p:pic>
      <p:sp>
        <p:nvSpPr>
          <p:cNvPr id="5" name="Прямоугольник 4"/>
          <p:cNvSpPr/>
          <p:nvPr/>
        </p:nvSpPr>
        <p:spPr>
          <a:xfrm>
            <a:off x="0" y="0"/>
            <a:ext cx="9144000" cy="6858000"/>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179512" y="260648"/>
            <a:ext cx="8964488" cy="6048672"/>
          </a:xfrm>
        </p:spPr>
        <p:txBody>
          <a:bodyPr>
            <a:noAutofit/>
          </a:bodyPr>
          <a:lstStyle/>
          <a:p>
            <a:pPr algn="just">
              <a:buNone/>
            </a:pPr>
            <a:r>
              <a:rPr lang="ru-RU" sz="2400" b="1" dirty="0" smtClean="0">
                <a:latin typeface="Times New Roman" pitchFamily="18" charset="0"/>
                <a:cs typeface="Times New Roman" pitchFamily="18" charset="0"/>
              </a:rPr>
              <a:t>организация ритуальных услуг    содержание мест захоронения</a:t>
            </a:r>
          </a:p>
          <a:p>
            <a:pPr>
              <a:buNone/>
            </a:pPr>
            <a:r>
              <a:rPr lang="ru-RU" sz="2800" dirty="0" smtClean="0"/>
              <a:t>                                                                            </a:t>
            </a:r>
          </a:p>
        </p:txBody>
      </p:sp>
      <p:sp>
        <p:nvSpPr>
          <p:cNvPr id="4" name="Номер слайда 3"/>
          <p:cNvSpPr>
            <a:spLocks noGrp="1"/>
          </p:cNvSpPr>
          <p:nvPr>
            <p:ph type="sldNum" sz="quarter" idx="12"/>
          </p:nvPr>
        </p:nvSpPr>
        <p:spPr/>
        <p:txBody>
          <a:bodyPr/>
          <a:lstStyle/>
          <a:p>
            <a:fld id="{8DC78EA6-D4DD-46C0-81EE-96E9F9545F1E}" type="slidenum">
              <a:rPr lang="en-US" smtClean="0"/>
              <a:pPr/>
              <a:t>3</a:t>
            </a:fld>
            <a:endParaRPr lang="en-US" dirty="0"/>
          </a:p>
        </p:txBody>
      </p:sp>
      <p:cxnSp>
        <p:nvCxnSpPr>
          <p:cNvPr id="7" name="Прямая со стрелкой 6"/>
          <p:cNvCxnSpPr/>
          <p:nvPr/>
        </p:nvCxnSpPr>
        <p:spPr>
          <a:xfrm>
            <a:off x="2411760" y="692696"/>
            <a:ext cx="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6660232" y="692696"/>
            <a:ext cx="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5076056" y="1412776"/>
            <a:ext cx="3888432" cy="1944216"/>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комплекс мероприятий по уходу за территорией кладбища</a:t>
            </a:r>
            <a:endParaRPr lang="ru-RU" dirty="0">
              <a:solidFill>
                <a:schemeClr val="tx1"/>
              </a:solidFill>
            </a:endParaRPr>
          </a:p>
        </p:txBody>
      </p:sp>
      <p:cxnSp>
        <p:nvCxnSpPr>
          <p:cNvPr id="14" name="Прямая со стрелкой 13"/>
          <p:cNvCxnSpPr/>
          <p:nvPr/>
        </p:nvCxnSpPr>
        <p:spPr>
          <a:xfrm>
            <a:off x="2411760" y="3356992"/>
            <a:ext cx="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323528" y="1412776"/>
            <a:ext cx="4320480" cy="1944216"/>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процесс налаживания оказания ритуальных услуг</a:t>
            </a:r>
            <a:endParaRPr lang="ru-RU" dirty="0">
              <a:solidFill>
                <a:schemeClr val="tx1"/>
              </a:solidFill>
            </a:endParaRPr>
          </a:p>
        </p:txBody>
      </p:sp>
      <p:sp>
        <p:nvSpPr>
          <p:cNvPr id="16" name="Прямоугольник 15"/>
          <p:cNvSpPr/>
          <p:nvPr/>
        </p:nvSpPr>
        <p:spPr>
          <a:xfrm>
            <a:off x="323528" y="4077072"/>
            <a:ext cx="4320480" cy="1944216"/>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предусматривается право органа местного самоуправления создать специализированную службу</a:t>
            </a:r>
            <a:endParaRPr lang="ru-RU" dirty="0">
              <a:solidFill>
                <a:schemeClr val="tx1"/>
              </a:solidFill>
            </a:endParaRPr>
          </a:p>
        </p:txBody>
      </p:sp>
      <p:cxnSp>
        <p:nvCxnSpPr>
          <p:cNvPr id="28" name="Прямая со стрелкой 27"/>
          <p:cNvCxnSpPr/>
          <p:nvPr/>
        </p:nvCxnSpPr>
        <p:spPr>
          <a:xfrm flipV="1">
            <a:off x="4716016" y="3356992"/>
            <a:ext cx="1872208" cy="1944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858000"/>
          </a:xfrm>
          <a:prstGeom prst="rect">
            <a:avLst/>
          </a:prstGeom>
          <a:solidFill>
            <a:schemeClr val="accent5">
              <a:lumMod val="60000"/>
              <a:lumOff val="4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0" y="260648"/>
            <a:ext cx="9144000" cy="6048672"/>
          </a:xfrm>
        </p:spPr>
        <p:txBody>
          <a:bodyPr>
            <a:noAutofit/>
          </a:bodyPr>
          <a:lstStyle/>
          <a:p>
            <a:pPr>
              <a:buNone/>
            </a:pPr>
            <a:endParaRPr lang="ru-RU" dirty="0" smtClean="0"/>
          </a:p>
        </p:txBody>
      </p:sp>
      <p:sp>
        <p:nvSpPr>
          <p:cNvPr id="4" name="Номер слайда 3"/>
          <p:cNvSpPr>
            <a:spLocks noGrp="1"/>
          </p:cNvSpPr>
          <p:nvPr>
            <p:ph type="sldNum" sz="quarter" idx="12"/>
          </p:nvPr>
        </p:nvSpPr>
        <p:spPr/>
        <p:txBody>
          <a:bodyPr/>
          <a:lstStyle/>
          <a:p>
            <a:fld id="{8DC78EA6-D4DD-46C0-81EE-96E9F9545F1E}" type="slidenum">
              <a:rPr lang="en-US" smtClean="0"/>
              <a:pPr/>
              <a:t>30</a:t>
            </a:fld>
            <a:endParaRPr lang="en-US" dirty="0"/>
          </a:p>
        </p:txBody>
      </p:sp>
      <p:sp>
        <p:nvSpPr>
          <p:cNvPr id="5" name="Номер слайда 3"/>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60418" name="Picture 2" descr="http://reklamer174.umi.ru/images/cms/data/dsc0243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858000"/>
          </a:xfrm>
          <a:prstGeom prst="rect">
            <a:avLst/>
          </a:prstGeom>
          <a:solidFill>
            <a:schemeClr val="accent5">
              <a:lumMod val="60000"/>
              <a:lumOff val="4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0" y="260648"/>
            <a:ext cx="9144000" cy="6048672"/>
          </a:xfrm>
        </p:spPr>
        <p:txBody>
          <a:bodyPr>
            <a:noAutofit/>
          </a:bodyPr>
          <a:lstStyle/>
          <a:p>
            <a:pPr>
              <a:buNone/>
            </a:pPr>
            <a:endParaRPr lang="ru-RU" dirty="0" smtClean="0"/>
          </a:p>
        </p:txBody>
      </p:sp>
      <p:sp>
        <p:nvSpPr>
          <p:cNvPr id="4" name="Номер слайда 3"/>
          <p:cNvSpPr>
            <a:spLocks noGrp="1"/>
          </p:cNvSpPr>
          <p:nvPr>
            <p:ph type="sldNum" sz="quarter" idx="12"/>
          </p:nvPr>
        </p:nvSpPr>
        <p:spPr/>
        <p:txBody>
          <a:bodyPr/>
          <a:lstStyle/>
          <a:p>
            <a:fld id="{8DC78EA6-D4DD-46C0-81EE-96E9F9545F1E}" type="slidenum">
              <a:rPr lang="en-US" smtClean="0"/>
              <a:pPr/>
              <a:t>31</a:t>
            </a:fld>
            <a:endParaRPr lang="en-US" dirty="0"/>
          </a:p>
        </p:txBody>
      </p:sp>
      <p:sp>
        <p:nvSpPr>
          <p:cNvPr id="5" name="Номер слайда 3"/>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62466" name="Picture 2" descr="http://www.expodream.ru/attachments/Image/ukazatel-na-nozhke_1.jpg?template=generi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858000"/>
          </a:xfrm>
          <a:prstGeom prst="rect">
            <a:avLst/>
          </a:prstGeom>
          <a:solidFill>
            <a:schemeClr val="accent5">
              <a:lumMod val="60000"/>
              <a:lumOff val="4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0" y="260648"/>
            <a:ext cx="9144000" cy="6048672"/>
          </a:xfrm>
        </p:spPr>
        <p:txBody>
          <a:bodyPr>
            <a:noAutofit/>
          </a:bodyPr>
          <a:lstStyle/>
          <a:p>
            <a:pPr>
              <a:buNone/>
            </a:pPr>
            <a:endParaRPr lang="ru-RU" dirty="0" smtClean="0"/>
          </a:p>
        </p:txBody>
      </p:sp>
      <p:sp>
        <p:nvSpPr>
          <p:cNvPr id="4" name="Номер слайда 3"/>
          <p:cNvSpPr>
            <a:spLocks noGrp="1"/>
          </p:cNvSpPr>
          <p:nvPr>
            <p:ph type="sldNum" sz="quarter" idx="12"/>
          </p:nvPr>
        </p:nvSpPr>
        <p:spPr/>
        <p:txBody>
          <a:bodyPr/>
          <a:lstStyle/>
          <a:p>
            <a:fld id="{8DC78EA6-D4DD-46C0-81EE-96E9F9545F1E}" type="slidenum">
              <a:rPr lang="en-US" smtClean="0"/>
              <a:pPr/>
              <a:t>32</a:t>
            </a:fld>
            <a:endParaRPr lang="en-US" dirty="0"/>
          </a:p>
        </p:txBody>
      </p:sp>
      <p:sp>
        <p:nvSpPr>
          <p:cNvPr id="5" name="Номер слайда 3"/>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63490" name="Picture 2" descr="http://www.artvv.ru/images/big/6/artvv_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858000"/>
          </a:xfrm>
          <a:prstGeom prst="rect">
            <a:avLst/>
          </a:prstGeom>
          <a:solidFill>
            <a:schemeClr val="accent5">
              <a:lumMod val="60000"/>
              <a:lumOff val="4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0" y="260648"/>
            <a:ext cx="9144000" cy="6048672"/>
          </a:xfrm>
        </p:spPr>
        <p:txBody>
          <a:bodyPr>
            <a:noAutofit/>
          </a:bodyPr>
          <a:lstStyle/>
          <a:p>
            <a:pPr>
              <a:buNone/>
            </a:pPr>
            <a:endParaRPr lang="ru-RU" dirty="0" smtClean="0"/>
          </a:p>
        </p:txBody>
      </p:sp>
      <p:sp>
        <p:nvSpPr>
          <p:cNvPr id="4" name="Номер слайда 3"/>
          <p:cNvSpPr>
            <a:spLocks noGrp="1"/>
          </p:cNvSpPr>
          <p:nvPr>
            <p:ph type="sldNum" sz="quarter" idx="12"/>
          </p:nvPr>
        </p:nvSpPr>
        <p:spPr/>
        <p:txBody>
          <a:bodyPr/>
          <a:lstStyle/>
          <a:p>
            <a:fld id="{8DC78EA6-D4DD-46C0-81EE-96E9F9545F1E}" type="slidenum">
              <a:rPr lang="en-US" smtClean="0"/>
              <a:pPr/>
              <a:t>33</a:t>
            </a:fld>
            <a:endParaRPr lang="en-US" dirty="0"/>
          </a:p>
        </p:txBody>
      </p:sp>
      <p:sp>
        <p:nvSpPr>
          <p:cNvPr id="5" name="Номер слайда 3"/>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64514" name="Picture 2" descr="http://www.remenu.ru/portfolio/bigus/biguslitebox1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858000"/>
          </a:xfrm>
          <a:prstGeom prst="rect">
            <a:avLst/>
          </a:prstGeom>
          <a:solidFill>
            <a:schemeClr val="accent5">
              <a:lumMod val="60000"/>
              <a:lumOff val="4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0" y="260648"/>
            <a:ext cx="9144000" cy="6048672"/>
          </a:xfrm>
        </p:spPr>
        <p:txBody>
          <a:bodyPr>
            <a:noAutofit/>
          </a:bodyPr>
          <a:lstStyle/>
          <a:p>
            <a:pPr>
              <a:buNone/>
            </a:pPr>
            <a:endParaRPr lang="ru-RU" dirty="0" smtClean="0"/>
          </a:p>
        </p:txBody>
      </p:sp>
      <p:sp>
        <p:nvSpPr>
          <p:cNvPr id="4" name="Номер слайда 3"/>
          <p:cNvSpPr>
            <a:spLocks noGrp="1"/>
          </p:cNvSpPr>
          <p:nvPr>
            <p:ph type="sldNum" sz="quarter" idx="12"/>
          </p:nvPr>
        </p:nvSpPr>
        <p:spPr/>
        <p:txBody>
          <a:bodyPr/>
          <a:lstStyle/>
          <a:p>
            <a:fld id="{8DC78EA6-D4DD-46C0-81EE-96E9F9545F1E}" type="slidenum">
              <a:rPr lang="en-US" smtClean="0"/>
              <a:pPr/>
              <a:t>34</a:t>
            </a:fld>
            <a:endParaRPr lang="en-US" dirty="0"/>
          </a:p>
        </p:txBody>
      </p:sp>
      <p:sp>
        <p:nvSpPr>
          <p:cNvPr id="5" name="Номер слайда 3"/>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65538" name="Picture 2" descr="https://mir-ekran.ru/wp-content/uploads/2018/03/8-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DC78EA6-D4DD-46C0-81EE-96E9F9545F1E}" type="slidenum">
              <a:rPr lang="en-US" smtClean="0"/>
              <a:pPr/>
              <a:t>35</a:t>
            </a:fld>
            <a:endParaRPr lang="en-US" dirty="0"/>
          </a:p>
        </p:txBody>
      </p:sp>
      <p:sp>
        <p:nvSpPr>
          <p:cNvPr id="5" name="Номер слайда 3"/>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6562" name="AutoShape 2" descr="http://bprime.ru/wp-content/uploads/2015/02/20d67516cf4ebe63b862ad04df6b7c7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6564" name="AutoShape 4" descr="http://bprime.ru/wp-content/uploads/2015/02/20d67516cf4ebe63b862ad04df6b7c7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6566" name="AutoShape 6" descr="http://bprime.ru/wp-content/uploads/2015/02/20d67516cf4ebe63b862ad04df6b7c7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6568" name="AutoShape 8" descr="http://bprime.ru/wp-content/uploads/2015/02/20d67516cf4ebe63b862ad04df6b7c7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6570" name="AutoShape 10" descr="http://bprime.ru/wp-content/uploads/2015/02/20d67516cf4ebe63b862ad04df6b7c7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6572" name="AutoShape 12" descr="http://bprime.ru/wp-content/uploads/2015/02/20d67516cf4ebe63b862ad04df6b7c7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6574" name="AutoShape 14" descr="http://bprime.ru/wp-content/uploads/2015/02/20d67516cf4ebe63b862ad04df6b7c7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6576" name="AutoShape 16" descr="http://bprime.ru/wp-content/uploads/2015/02/20d67516cf4ebe63b862ad04df6b7c7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6578" name="AutoShape 18" descr="http://bprime.ru/wp-content/uploads/2015/02/20d67516cf4ebe63b862ad04df6b7c7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6580" name="AutoShape 20" descr="http://bprime.ru/wp-content/uploads/2015/02/20d67516cf4ebe63b862ad04df6b7c7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6582" name="AutoShape 22" descr="http://bprime.ru/wp-content/uploads/2015/02/20d67516cf4ebe63b862ad04df6b7c7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6584" name="AutoShape 24" descr="http://bprime.ru/wp-content/uploads/2015/02/20d67516cf4ebe63b862ad04df6b7c7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6586" name="AutoShape 26" descr="http://bprime.ru/wp-content/uploads/2015/02/20d67516cf4ebe63b862ad04df6b7c7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6588" name="AutoShape 28" descr="http://bprime.ru/wp-content/uploads/2015/02/20d67516cf4ebe63b862ad04df6b7c7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6590" name="AutoShape 30" descr="http://bprime.ru/wp-content/uploads/2015/02/20d67516cf4ebe63b862ad04df6b7c7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6592" name="AutoShape 32" descr="http://bprime.ru/wp-content/uploads/2015/02/20d67516cf4ebe63b862ad04df6b7c7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6594" name="Picture 34" descr="http://next-reklama.ru/wp-content/uploads/2017/05/arenda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6858000"/>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0" y="260648"/>
            <a:ext cx="9144000" cy="6048672"/>
          </a:xfrm>
        </p:spPr>
        <p:txBody>
          <a:bodyPr>
            <a:noAutofit/>
          </a:bodyPr>
          <a:lstStyle/>
          <a:p>
            <a:pPr algn="ctr"/>
            <a:r>
              <a:rPr lang="ru-RU" sz="3600" dirty="0" smtClean="0">
                <a:latin typeface="Times New Roman" pitchFamily="18" charset="0"/>
                <a:cs typeface="Times New Roman" pitchFamily="18" charset="0"/>
              </a:rPr>
              <a:t>распространение рекламы по сетям электросвязи (в том числе посредством использования телефонной, факсимильной, подвижной радиотелефонной связи), без предварительного согласия абонента или адресата на получение рекламы</a:t>
            </a:r>
          </a:p>
          <a:p>
            <a:pPr>
              <a:buNone/>
            </a:pPr>
            <a:r>
              <a:rPr lang="ru-RU" sz="2800"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ст.18</a:t>
            </a:r>
            <a:r>
              <a:rPr lang="ru-RU" sz="2800" dirty="0" smtClean="0">
                <a:latin typeface="Times New Roman" pitchFamily="18" charset="0"/>
                <a:cs typeface="Times New Roman" pitchFamily="18" charset="0"/>
              </a:rPr>
              <a:t> Федерального закона от 13.03.2006 № 38-ФЗ</a:t>
            </a:r>
          </a:p>
          <a:p>
            <a:pPr algn="ctr">
              <a:buNone/>
            </a:pPr>
            <a:r>
              <a:rPr lang="ru-RU" sz="2800" dirty="0" smtClean="0">
                <a:latin typeface="Times New Roman" pitchFamily="18" charset="0"/>
                <a:cs typeface="Times New Roman" pitchFamily="18" charset="0"/>
              </a:rPr>
              <a:t> «О рекламе»)</a:t>
            </a:r>
          </a:p>
          <a:p>
            <a:endParaRPr lang="ru-RU" sz="3000" dirty="0" smtClean="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8DC78EA6-D4DD-46C0-81EE-96E9F9545F1E}" type="slidenum">
              <a:rPr lang="en-US" smtClean="0"/>
              <a:pPr/>
              <a:t>36</a:t>
            </a:fld>
            <a:endParaRPr lang="en-US" dirty="0"/>
          </a:p>
        </p:txBody>
      </p:sp>
      <p:sp>
        <p:nvSpPr>
          <p:cNvPr id="5" name="Номер слайда 3"/>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026" name="Picture 2" descr="C:\Users\to04-tswinger\Desktop\0028-028-Spasibo-za-vnimani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mzb.ru/wp-content/uploads/2014/07/xmzb8.jpg.pagespeed.ic.tXTprrkv4f.jpg"/>
          <p:cNvPicPr>
            <a:picLocks noChangeAspect="1" noChangeArrowheads="1"/>
          </p:cNvPicPr>
          <p:nvPr/>
        </p:nvPicPr>
        <p:blipFill>
          <a:blip r:embed="rId2" cstate="print"/>
          <a:srcRect/>
          <a:stretch>
            <a:fillRect/>
          </a:stretch>
        </p:blipFill>
        <p:spPr bwMode="auto">
          <a:xfrm>
            <a:off x="2915816" y="3429000"/>
            <a:ext cx="6048672" cy="3312368"/>
          </a:xfrm>
          <a:prstGeom prst="rect">
            <a:avLst/>
          </a:prstGeom>
          <a:noFill/>
        </p:spPr>
      </p:pic>
      <p:sp>
        <p:nvSpPr>
          <p:cNvPr id="5" name="Прямоугольник 4"/>
          <p:cNvSpPr/>
          <p:nvPr/>
        </p:nvSpPr>
        <p:spPr>
          <a:xfrm>
            <a:off x="0" y="0"/>
            <a:ext cx="9144000" cy="6858000"/>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179512" y="260648"/>
            <a:ext cx="8964488" cy="6048672"/>
          </a:xfrm>
        </p:spPr>
        <p:txBody>
          <a:bodyPr>
            <a:noAutofit/>
          </a:bodyPr>
          <a:lstStyle/>
          <a:p>
            <a:pPr algn="ctr">
              <a:buNone/>
            </a:pPr>
            <a:r>
              <a:rPr lang="ru-RU" sz="3400" dirty="0" smtClean="0"/>
              <a:t>Администрация муниципального образования</a:t>
            </a:r>
            <a:endParaRPr lang="ru-RU" sz="3400" dirty="0" smtClean="0"/>
          </a:p>
          <a:p>
            <a:pPr algn="just"/>
            <a:endParaRPr lang="ru-RU" sz="3400" dirty="0" smtClean="0"/>
          </a:p>
          <a:p>
            <a:pPr algn="just">
              <a:buNone/>
            </a:pPr>
            <a:r>
              <a:rPr lang="ru-RU" sz="3400" dirty="0" smtClean="0"/>
              <a:t>      Муниципальное унитарное предприятие</a:t>
            </a:r>
          </a:p>
          <a:p>
            <a:pPr algn="just">
              <a:buNone/>
            </a:pPr>
            <a:endParaRPr lang="ru-RU" sz="3400" dirty="0" smtClean="0"/>
          </a:p>
          <a:p>
            <a:pPr algn="just">
              <a:buNone/>
            </a:pPr>
            <a:r>
              <a:rPr lang="ru-RU" sz="3400" dirty="0" smtClean="0"/>
              <a:t>                         Физическое лицо</a:t>
            </a:r>
          </a:p>
          <a:p>
            <a:pPr algn="just">
              <a:buNone/>
            </a:pPr>
            <a:endParaRPr lang="ru-RU" sz="3400" dirty="0" smtClean="0"/>
          </a:p>
        </p:txBody>
      </p:sp>
      <p:sp>
        <p:nvSpPr>
          <p:cNvPr id="4" name="Номер слайда 3"/>
          <p:cNvSpPr>
            <a:spLocks noGrp="1"/>
          </p:cNvSpPr>
          <p:nvPr>
            <p:ph type="sldNum" sz="quarter" idx="12"/>
          </p:nvPr>
        </p:nvSpPr>
        <p:spPr/>
        <p:txBody>
          <a:bodyPr/>
          <a:lstStyle/>
          <a:p>
            <a:fld id="{8DC78EA6-D4DD-46C0-81EE-96E9F9545F1E}" type="slidenum">
              <a:rPr lang="en-US" smtClean="0"/>
              <a:pPr/>
              <a:t>4</a:t>
            </a:fld>
            <a:endParaRPr lang="en-US" dirty="0"/>
          </a:p>
        </p:txBody>
      </p:sp>
      <p:cxnSp>
        <p:nvCxnSpPr>
          <p:cNvPr id="7" name="Прямая со стрелкой 6"/>
          <p:cNvCxnSpPr/>
          <p:nvPr/>
        </p:nvCxnSpPr>
        <p:spPr>
          <a:xfrm>
            <a:off x="4355976" y="764704"/>
            <a:ext cx="0" cy="86409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4355976" y="2060848"/>
            <a:ext cx="8384" cy="87248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tumentoday.ru/media/cache/8c/3d/8c3d71a5c44d09176b0746d0997373e1.jpg"/>
          <p:cNvPicPr>
            <a:picLocks noChangeAspect="1" noChangeArrowheads="1"/>
          </p:cNvPicPr>
          <p:nvPr/>
        </p:nvPicPr>
        <p:blipFill>
          <a:blip r:embed="rId2" cstate="print"/>
          <a:srcRect/>
          <a:stretch>
            <a:fillRect/>
          </a:stretch>
        </p:blipFill>
        <p:spPr bwMode="auto">
          <a:xfrm>
            <a:off x="755576" y="2564904"/>
            <a:ext cx="5953125" cy="4048125"/>
          </a:xfrm>
          <a:prstGeom prst="rect">
            <a:avLst/>
          </a:prstGeom>
          <a:noFill/>
        </p:spPr>
      </p:pic>
      <p:sp>
        <p:nvSpPr>
          <p:cNvPr id="5" name="Прямоугольник 4"/>
          <p:cNvSpPr/>
          <p:nvPr/>
        </p:nvSpPr>
        <p:spPr>
          <a:xfrm>
            <a:off x="0" y="-171400"/>
            <a:ext cx="9144000" cy="7029400"/>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2060"/>
              </a:solidFill>
            </a:endParaRPr>
          </a:p>
        </p:txBody>
      </p:sp>
      <p:sp>
        <p:nvSpPr>
          <p:cNvPr id="3" name="Содержимое 2"/>
          <p:cNvSpPr>
            <a:spLocks noGrp="1"/>
          </p:cNvSpPr>
          <p:nvPr>
            <p:ph idx="1"/>
          </p:nvPr>
        </p:nvSpPr>
        <p:spPr>
          <a:xfrm>
            <a:off x="179512" y="260648"/>
            <a:ext cx="8964488" cy="6048672"/>
          </a:xfrm>
        </p:spPr>
        <p:txBody>
          <a:bodyPr>
            <a:noAutofit/>
          </a:bodyPr>
          <a:lstStyle/>
          <a:p>
            <a:pPr algn="ctr">
              <a:buNone/>
            </a:pPr>
            <a:r>
              <a:rPr lang="ru-RU" sz="3400" dirty="0" smtClean="0"/>
              <a:t>Администрация муниципального образования</a:t>
            </a:r>
            <a:endParaRPr lang="ru-RU" sz="3400" dirty="0" smtClean="0"/>
          </a:p>
          <a:p>
            <a:pPr algn="just"/>
            <a:endParaRPr lang="ru-RU" sz="3400" dirty="0" smtClean="0"/>
          </a:p>
          <a:p>
            <a:pPr algn="just">
              <a:buNone/>
            </a:pPr>
            <a:r>
              <a:rPr lang="ru-RU" sz="3400" dirty="0" smtClean="0"/>
              <a:t>      Муниципальное унитарное предприятие</a:t>
            </a:r>
          </a:p>
          <a:p>
            <a:pPr algn="just">
              <a:buNone/>
            </a:pPr>
            <a:endParaRPr lang="ru-RU" sz="3400" dirty="0" smtClean="0"/>
          </a:p>
          <a:p>
            <a:pPr algn="just">
              <a:buNone/>
            </a:pPr>
            <a:r>
              <a:rPr lang="ru-RU" sz="3400" dirty="0" smtClean="0"/>
              <a:t>                       </a:t>
            </a:r>
          </a:p>
          <a:p>
            <a:pPr algn="just">
              <a:buNone/>
            </a:pPr>
            <a:r>
              <a:rPr lang="ru-RU" sz="3400" dirty="0" smtClean="0"/>
              <a:t>   ООО                          ООО                          ООО</a:t>
            </a:r>
          </a:p>
          <a:p>
            <a:pPr algn="just">
              <a:buNone/>
            </a:pPr>
            <a:endParaRPr lang="ru-RU" sz="3400" dirty="0" smtClean="0"/>
          </a:p>
        </p:txBody>
      </p:sp>
      <p:sp>
        <p:nvSpPr>
          <p:cNvPr id="4" name="Номер слайда 3"/>
          <p:cNvSpPr>
            <a:spLocks noGrp="1"/>
          </p:cNvSpPr>
          <p:nvPr>
            <p:ph type="sldNum" sz="quarter" idx="12"/>
          </p:nvPr>
        </p:nvSpPr>
        <p:spPr/>
        <p:txBody>
          <a:bodyPr/>
          <a:lstStyle/>
          <a:p>
            <a:fld id="{8DC78EA6-D4DD-46C0-81EE-96E9F9545F1E}" type="slidenum">
              <a:rPr lang="en-US" smtClean="0"/>
              <a:pPr/>
              <a:t>5</a:t>
            </a:fld>
            <a:endParaRPr lang="en-US" dirty="0"/>
          </a:p>
        </p:txBody>
      </p:sp>
      <p:cxnSp>
        <p:nvCxnSpPr>
          <p:cNvPr id="7" name="Прямая со стрелкой 6"/>
          <p:cNvCxnSpPr/>
          <p:nvPr/>
        </p:nvCxnSpPr>
        <p:spPr>
          <a:xfrm>
            <a:off x="4355976" y="836712"/>
            <a:ext cx="0" cy="86409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flipH="1">
            <a:off x="1259632" y="2060848"/>
            <a:ext cx="1368152" cy="122413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4283968" y="2132856"/>
            <a:ext cx="0" cy="122413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6156176" y="2132856"/>
            <a:ext cx="936104" cy="122413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2530" name="Picture 2" descr="http://www.quotemaster.org/images/ed/ed63a2f85d18b4f455b00be2f08ff9cf.png"/>
          <p:cNvPicPr>
            <a:picLocks noChangeAspect="1" noChangeArrowheads="1"/>
          </p:cNvPicPr>
          <p:nvPr/>
        </p:nvPicPr>
        <p:blipFill>
          <a:blip r:embed="rId2" cstate="print"/>
          <a:srcRect/>
          <a:stretch>
            <a:fillRect/>
          </a:stretch>
        </p:blipFill>
        <p:spPr bwMode="auto">
          <a:xfrm>
            <a:off x="6407696" y="4481736"/>
            <a:ext cx="2736304" cy="2376264"/>
          </a:xfrm>
          <a:prstGeom prst="rect">
            <a:avLst/>
          </a:prstGeom>
          <a:noFill/>
        </p:spPr>
      </p:pic>
      <p:sp>
        <p:nvSpPr>
          <p:cNvPr id="3" name="Содержимое 2"/>
          <p:cNvSpPr>
            <a:spLocks noGrp="1"/>
          </p:cNvSpPr>
          <p:nvPr>
            <p:ph idx="1"/>
          </p:nvPr>
        </p:nvSpPr>
        <p:spPr>
          <a:xfrm>
            <a:off x="179512" y="260648"/>
            <a:ext cx="8856984" cy="5112568"/>
          </a:xfrm>
        </p:spPr>
        <p:txBody>
          <a:bodyPr>
            <a:noAutofit/>
          </a:bodyPr>
          <a:lstStyle/>
          <a:p>
            <a:pPr algn="ctr">
              <a:buNone/>
            </a:pPr>
            <a:r>
              <a:rPr lang="ru-RU" b="1" dirty="0" smtClean="0"/>
              <a:t>Конкурсная документация:</a:t>
            </a:r>
          </a:p>
          <a:p>
            <a:pPr marL="742950" indent="-742950">
              <a:buAutoNum type="arabicParenR"/>
            </a:pPr>
            <a:r>
              <a:rPr lang="ru-RU" dirty="0" smtClean="0"/>
              <a:t>Не установлен </a:t>
            </a:r>
            <a:r>
              <a:rPr lang="ru-RU" dirty="0" smtClean="0"/>
              <a:t>объем </a:t>
            </a:r>
            <a:r>
              <a:rPr lang="ru-RU" dirty="0" smtClean="0"/>
              <a:t>закупки </a:t>
            </a:r>
            <a:r>
              <a:rPr lang="ru-RU" dirty="0" smtClean="0"/>
              <a:t>и порядок выполняемых работ;</a:t>
            </a:r>
          </a:p>
          <a:p>
            <a:pPr marL="514350" indent="-514350">
              <a:buAutoNum type="arabicParenR"/>
            </a:pPr>
            <a:r>
              <a:rPr lang="ru-RU" dirty="0" smtClean="0"/>
              <a:t>необоснованное установление требования </a:t>
            </a:r>
            <a:r>
              <a:rPr lang="ru-RU" dirty="0" smtClean="0"/>
              <a:t>о </a:t>
            </a:r>
            <a:r>
              <a:rPr lang="ru-RU" dirty="0" smtClean="0"/>
              <a:t>   наличии </a:t>
            </a:r>
            <a:r>
              <a:rPr lang="ru-RU" dirty="0" smtClean="0"/>
              <a:t>у участника закупки  </a:t>
            </a:r>
            <a:r>
              <a:rPr lang="ru-RU" dirty="0" smtClean="0"/>
              <a:t>лицензий;</a:t>
            </a:r>
          </a:p>
          <a:p>
            <a:pPr marL="514350" indent="-514350">
              <a:buAutoNum type="arabicParenR"/>
            </a:pPr>
            <a:r>
              <a:rPr lang="ru-RU" dirty="0" smtClean="0"/>
              <a:t>необоснованное отклонение заявки;</a:t>
            </a:r>
          </a:p>
          <a:p>
            <a:pPr marL="514350" indent="-514350">
              <a:buAutoNum type="arabicParenR"/>
            </a:pPr>
            <a:r>
              <a:rPr lang="ru-RU" dirty="0" smtClean="0"/>
              <a:t>заблаговременное обсуждение </a:t>
            </a:r>
            <a:r>
              <a:rPr lang="ru-RU" dirty="0" smtClean="0"/>
              <a:t>должностным лицом </a:t>
            </a:r>
            <a:r>
              <a:rPr lang="ru-RU" dirty="0" smtClean="0"/>
              <a:t>конкурсной </a:t>
            </a:r>
            <a:r>
              <a:rPr lang="ru-RU" dirty="0" smtClean="0"/>
              <a:t>документации с потенциальным подрядчиком (субподрядчиком</a:t>
            </a:r>
            <a:r>
              <a:rPr lang="ru-RU" dirty="0" smtClean="0"/>
              <a:t>)</a:t>
            </a:r>
          </a:p>
          <a:p>
            <a:pPr marL="514350" indent="-514350">
              <a:buNone/>
            </a:pPr>
            <a:endParaRPr lang="ru-RU" sz="3400" dirty="0" smtClean="0"/>
          </a:p>
        </p:txBody>
      </p:sp>
      <p:sp>
        <p:nvSpPr>
          <p:cNvPr id="4" name="Номер слайда 3"/>
          <p:cNvSpPr>
            <a:spLocks noGrp="1"/>
          </p:cNvSpPr>
          <p:nvPr>
            <p:ph type="sldNum" sz="quarter" idx="12"/>
          </p:nvPr>
        </p:nvSpPr>
        <p:spPr>
          <a:xfrm>
            <a:off x="6516216" y="6021288"/>
            <a:ext cx="2133600" cy="365125"/>
          </a:xfrm>
        </p:spPr>
        <p:txBody>
          <a:bodyPr/>
          <a:lstStyle/>
          <a:p>
            <a:fld id="{8DC78EA6-D4DD-46C0-81EE-96E9F9545F1E}"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ltkom.ru/upload/medialibrary/288/288ddfd0b1e2dcb1884dd194de9cf680.jpg"/>
          <p:cNvPicPr>
            <a:picLocks noChangeAspect="1" noChangeArrowheads="1"/>
          </p:cNvPicPr>
          <p:nvPr/>
        </p:nvPicPr>
        <p:blipFill>
          <a:blip r:embed="rId2" cstate="print"/>
          <a:srcRect/>
          <a:stretch>
            <a:fillRect/>
          </a:stretch>
        </p:blipFill>
        <p:spPr bwMode="auto">
          <a:xfrm>
            <a:off x="5156818" y="692696"/>
            <a:ext cx="3987182" cy="3573016"/>
          </a:xfrm>
          <a:prstGeom prst="rect">
            <a:avLst/>
          </a:prstGeom>
          <a:noFill/>
        </p:spPr>
      </p:pic>
      <p:sp>
        <p:nvSpPr>
          <p:cNvPr id="5" name="Прямоугольник 4"/>
          <p:cNvSpPr/>
          <p:nvPr/>
        </p:nvSpPr>
        <p:spPr>
          <a:xfrm>
            <a:off x="0" y="0"/>
            <a:ext cx="9144000" cy="6858000"/>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2060"/>
              </a:solidFill>
            </a:endParaRPr>
          </a:p>
        </p:txBody>
      </p:sp>
      <p:sp>
        <p:nvSpPr>
          <p:cNvPr id="3" name="Содержимое 2"/>
          <p:cNvSpPr>
            <a:spLocks noGrp="1"/>
          </p:cNvSpPr>
          <p:nvPr>
            <p:ph idx="1"/>
          </p:nvPr>
        </p:nvSpPr>
        <p:spPr>
          <a:xfrm>
            <a:off x="179512" y="260648"/>
            <a:ext cx="8964488" cy="2088232"/>
          </a:xfrm>
        </p:spPr>
        <p:txBody>
          <a:bodyPr>
            <a:noAutofit/>
          </a:bodyPr>
          <a:lstStyle/>
          <a:p>
            <a:pPr algn="ctr">
              <a:buNone/>
            </a:pPr>
            <a:r>
              <a:rPr lang="ru-RU" sz="4000" dirty="0" smtClean="0"/>
              <a:t>Заказчик заключил контракт </a:t>
            </a:r>
          </a:p>
          <a:p>
            <a:pPr algn="ctr">
              <a:buNone/>
            </a:pPr>
            <a:r>
              <a:rPr lang="ru-RU" sz="4000" dirty="0" smtClean="0"/>
              <a:t>с подрядчиком</a:t>
            </a:r>
            <a:endParaRPr lang="ru-RU" sz="4000" dirty="0" smtClean="0"/>
          </a:p>
          <a:p>
            <a:pPr algn="ctr">
              <a:buNone/>
            </a:pPr>
            <a:endParaRPr lang="ru-RU" sz="4000" dirty="0" smtClean="0"/>
          </a:p>
          <a:p>
            <a:pPr algn="ctr">
              <a:buNone/>
            </a:pPr>
            <a:r>
              <a:rPr lang="ru-RU" sz="4000" dirty="0" smtClean="0"/>
              <a:t>Подрядчик выполнил работы по контракту</a:t>
            </a:r>
          </a:p>
          <a:p>
            <a:pPr algn="ctr">
              <a:buNone/>
            </a:pPr>
            <a:endParaRPr lang="ru-RU" sz="4000" dirty="0" smtClean="0"/>
          </a:p>
          <a:p>
            <a:pPr algn="ctr">
              <a:buNone/>
            </a:pPr>
            <a:r>
              <a:rPr lang="ru-RU" sz="4000" dirty="0" smtClean="0"/>
              <a:t>Заказчик разместил извещение</a:t>
            </a:r>
          </a:p>
          <a:p>
            <a:pPr algn="ctr">
              <a:buNone/>
            </a:pPr>
            <a:r>
              <a:rPr lang="ru-RU" sz="4000" dirty="0" smtClean="0"/>
              <a:t> </a:t>
            </a:r>
            <a:r>
              <a:rPr lang="ru-RU" sz="4000" dirty="0" smtClean="0"/>
              <a:t>об </a:t>
            </a:r>
            <a:r>
              <a:rPr lang="ru-RU" sz="4000" dirty="0" smtClean="0"/>
              <a:t>осуществлении </a:t>
            </a:r>
            <a:r>
              <a:rPr lang="ru-RU" sz="4000" dirty="0" smtClean="0"/>
              <a:t>закупки товара</a:t>
            </a:r>
          </a:p>
          <a:p>
            <a:pPr>
              <a:buNone/>
            </a:pPr>
            <a:endParaRPr lang="ru-RU" sz="4000" dirty="0" smtClean="0"/>
          </a:p>
        </p:txBody>
      </p:sp>
      <p:sp>
        <p:nvSpPr>
          <p:cNvPr id="4" name="Номер слайда 3"/>
          <p:cNvSpPr>
            <a:spLocks noGrp="1"/>
          </p:cNvSpPr>
          <p:nvPr>
            <p:ph type="sldNum" sz="quarter" idx="12"/>
          </p:nvPr>
        </p:nvSpPr>
        <p:spPr/>
        <p:txBody>
          <a:bodyPr/>
          <a:lstStyle/>
          <a:p>
            <a:endParaRPr lang="en-US" dirty="0"/>
          </a:p>
        </p:txBody>
      </p:sp>
      <p:cxnSp>
        <p:nvCxnSpPr>
          <p:cNvPr id="7" name="Прямая со стрелкой 6"/>
          <p:cNvCxnSpPr/>
          <p:nvPr/>
        </p:nvCxnSpPr>
        <p:spPr>
          <a:xfrm>
            <a:off x="4499992" y="1556792"/>
            <a:ext cx="0" cy="936104"/>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4499992" y="3645024"/>
            <a:ext cx="0" cy="936104"/>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132856"/>
            <a:ext cx="9144000" cy="4464496"/>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506" name="Rectangle 3"/>
          <p:cNvSpPr>
            <a:spLocks noGrp="1"/>
          </p:cNvSpPr>
          <p:nvPr>
            <p:ph type="body" idx="4294967295"/>
          </p:nvPr>
        </p:nvSpPr>
        <p:spPr>
          <a:xfrm>
            <a:off x="251520" y="2564904"/>
            <a:ext cx="8446393" cy="4824536"/>
          </a:xfrm>
        </p:spPr>
        <p:txBody>
          <a:bodyPr/>
          <a:lstStyle/>
          <a:p>
            <a:pPr algn="ctr">
              <a:buNone/>
            </a:pPr>
            <a:r>
              <a:rPr lang="ru-RU" sz="4000" b="1" dirty="0" smtClean="0">
                <a:latin typeface="Times New Roman" pitchFamily="18" charset="0"/>
                <a:cs typeface="Times New Roman" pitchFamily="18" charset="0"/>
              </a:rPr>
              <a:t> </a:t>
            </a:r>
            <a:endParaRPr lang="ru-RU" sz="4000" b="1" dirty="0" smtClean="0">
              <a:latin typeface="Times New Roman" pitchFamily="18" charset="0"/>
              <a:cs typeface="Times New Roman" pitchFamily="18" charset="0"/>
            </a:endParaRPr>
          </a:p>
          <a:p>
            <a:pPr algn="ctr">
              <a:buNone/>
            </a:pPr>
            <a:r>
              <a:rPr lang="ru-RU" sz="4000" b="1" dirty="0" smtClean="0">
                <a:latin typeface="Times New Roman" pitchFamily="18" charset="0"/>
                <a:cs typeface="Times New Roman" pitchFamily="18" charset="0"/>
              </a:rPr>
              <a:t>Контроль </a:t>
            </a:r>
            <a:r>
              <a:rPr lang="ru-RU" sz="4000" b="1" dirty="0" smtClean="0">
                <a:latin typeface="Times New Roman" pitchFamily="18" charset="0"/>
                <a:cs typeface="Times New Roman" pitchFamily="18" charset="0"/>
              </a:rPr>
              <a:t>в сфере торговли</a:t>
            </a:r>
            <a:endParaRPr lang="ru-RU" sz="4000" dirty="0" smtClean="0">
              <a:latin typeface="Times New Roman" pitchFamily="18" charset="0"/>
              <a:cs typeface="Times New Roman" pitchFamily="18" charset="0"/>
            </a:endParaRPr>
          </a:p>
          <a:p>
            <a:pPr algn="ctr">
              <a:buNone/>
            </a:pPr>
            <a:endParaRPr lang="ru-RU" sz="4000" dirty="0" smtClean="0">
              <a:latin typeface="Times New Roman" pitchFamily="18" charset="0"/>
              <a:cs typeface="Times New Roman" pitchFamily="18" charset="0"/>
            </a:endParaRPr>
          </a:p>
          <a:p>
            <a:pPr>
              <a:buNone/>
            </a:pPr>
            <a:endParaRPr lang="ru-RU"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detective-kharkov.com/assets/images/kharkov/38_prov3.jpg"/>
          <p:cNvPicPr>
            <a:picLocks noChangeAspect="1" noChangeArrowheads="1"/>
          </p:cNvPicPr>
          <p:nvPr/>
        </p:nvPicPr>
        <p:blipFill>
          <a:blip r:embed="rId2" cstate="print"/>
          <a:srcRect/>
          <a:stretch>
            <a:fillRect/>
          </a:stretch>
        </p:blipFill>
        <p:spPr bwMode="auto">
          <a:xfrm>
            <a:off x="5334000" y="3048000"/>
            <a:ext cx="3810000" cy="3810000"/>
          </a:xfrm>
          <a:prstGeom prst="rect">
            <a:avLst/>
          </a:prstGeom>
          <a:noFill/>
        </p:spPr>
      </p:pic>
      <p:sp>
        <p:nvSpPr>
          <p:cNvPr id="5" name="Прямоугольник 4"/>
          <p:cNvSpPr/>
          <p:nvPr/>
        </p:nvSpPr>
        <p:spPr>
          <a:xfrm>
            <a:off x="0" y="0"/>
            <a:ext cx="9144000" cy="6858000"/>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179512" y="260648"/>
            <a:ext cx="8856984" cy="5112568"/>
          </a:xfrm>
        </p:spPr>
        <p:txBody>
          <a:bodyPr>
            <a:noAutofit/>
          </a:bodyPr>
          <a:lstStyle/>
          <a:p>
            <a:pPr algn="ctr">
              <a:buNone/>
            </a:pPr>
            <a:r>
              <a:rPr lang="ru-RU" sz="3000" dirty="0" smtClean="0"/>
              <a:t>   Допустимый </a:t>
            </a:r>
            <a:r>
              <a:rPr lang="ru-RU" sz="3000" b="1" dirty="0" smtClean="0"/>
              <a:t>порог в 25%</a:t>
            </a:r>
            <a:r>
              <a:rPr lang="ru-RU" sz="3000" dirty="0" smtClean="0"/>
              <a:t> </a:t>
            </a:r>
            <a:r>
              <a:rPr lang="ru-RU" sz="3000" b="1" dirty="0" smtClean="0"/>
              <a:t>превышен</a:t>
            </a:r>
            <a:r>
              <a:rPr lang="ru-RU" sz="3000" dirty="0" smtClean="0"/>
              <a:t> </a:t>
            </a:r>
            <a:r>
              <a:rPr lang="ru-RU" sz="3000" dirty="0" smtClean="0"/>
              <a:t>у следующих хозяйствующих субъектов</a:t>
            </a:r>
            <a:r>
              <a:rPr lang="ru-RU" sz="3000" dirty="0" smtClean="0"/>
              <a:t>:</a:t>
            </a:r>
          </a:p>
          <a:p>
            <a:pPr algn="ctr">
              <a:buNone/>
            </a:pPr>
            <a:endParaRPr lang="ru-RU" sz="3000" dirty="0" smtClean="0"/>
          </a:p>
          <a:p>
            <a:r>
              <a:rPr lang="ru-RU" sz="3000" dirty="0" smtClean="0"/>
              <a:t>- </a:t>
            </a:r>
            <a:r>
              <a:rPr lang="ru-RU" sz="3000" b="1" dirty="0" smtClean="0"/>
              <a:t>ООО «Розница К-1»</a:t>
            </a:r>
            <a:r>
              <a:rPr lang="ru-RU" sz="3000" dirty="0" smtClean="0"/>
              <a:t> в границах МО «</a:t>
            </a:r>
            <a:r>
              <a:rPr lang="ru-RU" sz="3000" dirty="0" err="1" smtClean="0"/>
              <a:t>Майминский</a:t>
            </a:r>
            <a:r>
              <a:rPr lang="ru-RU" sz="3000" dirty="0" smtClean="0"/>
              <a:t> район», МО «</a:t>
            </a:r>
            <a:r>
              <a:rPr lang="ru-RU" sz="3000" dirty="0" err="1" smtClean="0"/>
              <a:t>Онгудайский</a:t>
            </a:r>
            <a:r>
              <a:rPr lang="ru-RU" sz="3000" dirty="0" smtClean="0"/>
              <a:t> район», МО «</a:t>
            </a:r>
            <a:r>
              <a:rPr lang="ru-RU" sz="3000" dirty="0" err="1" smtClean="0"/>
              <a:t>Турочакский</a:t>
            </a:r>
            <a:r>
              <a:rPr lang="ru-RU" sz="3000" dirty="0" smtClean="0"/>
              <a:t> район», МО «</a:t>
            </a:r>
            <a:r>
              <a:rPr lang="ru-RU" sz="3000" dirty="0" err="1" smtClean="0"/>
              <a:t>Улаганский</a:t>
            </a:r>
            <a:r>
              <a:rPr lang="ru-RU" sz="3000" dirty="0" smtClean="0"/>
              <a:t> район», МО «</a:t>
            </a:r>
            <a:r>
              <a:rPr lang="ru-RU" sz="3000" dirty="0" err="1" smtClean="0"/>
              <a:t>Чемальский</a:t>
            </a:r>
            <a:r>
              <a:rPr lang="ru-RU" sz="3000" dirty="0" smtClean="0"/>
              <a:t> район», МО «</a:t>
            </a:r>
            <a:r>
              <a:rPr lang="ru-RU" sz="3000" dirty="0" err="1" smtClean="0"/>
              <a:t>Шебалинский</a:t>
            </a:r>
            <a:r>
              <a:rPr lang="ru-RU" sz="3000" dirty="0" smtClean="0"/>
              <a:t> район»;</a:t>
            </a:r>
          </a:p>
          <a:p>
            <a:r>
              <a:rPr lang="ru-RU" sz="3000" dirty="0" smtClean="0"/>
              <a:t>- </a:t>
            </a:r>
            <a:r>
              <a:rPr lang="ru-RU" sz="3000" b="1" dirty="0" smtClean="0"/>
              <a:t>ООО «Торговая сеть </a:t>
            </a:r>
            <a:r>
              <a:rPr lang="ru-RU" sz="3000" b="1" dirty="0" err="1" smtClean="0"/>
              <a:t>Аникс</a:t>
            </a:r>
            <a:r>
              <a:rPr lang="ru-RU" sz="3000" b="1" dirty="0" smtClean="0"/>
              <a:t>»</a:t>
            </a:r>
            <a:r>
              <a:rPr lang="ru-RU" sz="3000" dirty="0" smtClean="0"/>
              <a:t> в границах МО «</a:t>
            </a:r>
            <a:r>
              <a:rPr lang="ru-RU" sz="3000" dirty="0" err="1" smtClean="0"/>
              <a:t>Чемальский</a:t>
            </a:r>
            <a:r>
              <a:rPr lang="ru-RU" sz="3000" dirty="0" smtClean="0"/>
              <a:t> район»;</a:t>
            </a:r>
          </a:p>
          <a:p>
            <a:r>
              <a:rPr lang="ru-RU" sz="3000" dirty="0" smtClean="0"/>
              <a:t>- </a:t>
            </a:r>
            <a:r>
              <a:rPr lang="ru-RU" sz="3000" b="1" dirty="0" smtClean="0"/>
              <a:t>ООО «</a:t>
            </a:r>
            <a:r>
              <a:rPr lang="ru-RU" sz="3000" b="1" dirty="0" err="1" smtClean="0"/>
              <a:t>Прайд-А</a:t>
            </a:r>
            <a:r>
              <a:rPr lang="ru-RU" sz="3000" b="1" dirty="0" smtClean="0"/>
              <a:t>»</a:t>
            </a:r>
            <a:r>
              <a:rPr lang="ru-RU" sz="3000" dirty="0" smtClean="0"/>
              <a:t> в границах МО «</a:t>
            </a:r>
            <a:r>
              <a:rPr lang="ru-RU" sz="3000" dirty="0" err="1" smtClean="0"/>
              <a:t>Чойский</a:t>
            </a:r>
            <a:r>
              <a:rPr lang="ru-RU" sz="3000" dirty="0" smtClean="0"/>
              <a:t> район»</a:t>
            </a:r>
            <a:endParaRPr lang="ru-RU" sz="3000" dirty="0" smtClean="0"/>
          </a:p>
        </p:txBody>
      </p:sp>
      <p:sp>
        <p:nvSpPr>
          <p:cNvPr id="4" name="Номер слайда 3"/>
          <p:cNvSpPr>
            <a:spLocks noGrp="1"/>
          </p:cNvSpPr>
          <p:nvPr>
            <p:ph type="sldNum" sz="quarter" idx="12"/>
          </p:nvPr>
        </p:nvSpPr>
        <p:spPr>
          <a:xfrm>
            <a:off x="6516216" y="6021288"/>
            <a:ext cx="2133600" cy="365125"/>
          </a:xfrm>
        </p:spPr>
        <p:txBody>
          <a:bodyPr/>
          <a:lstStyle/>
          <a:p>
            <a:fld id="{8DC78EA6-D4DD-46C0-81EE-96E9F9545F1E}"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1058</TotalTime>
  <Words>717</Words>
  <Application>Microsoft Office PowerPoint</Application>
  <PresentationFormat>Экран (4:3)</PresentationFormat>
  <Paragraphs>110</Paragraphs>
  <Slides>36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Донских Ольга Михайловна</dc:creator>
  <cp:lastModifiedBy>to04-tswinger</cp:lastModifiedBy>
  <cp:revision>124</cp:revision>
  <dcterms:created xsi:type="dcterms:W3CDTF">2016-10-19T10:00:15Z</dcterms:created>
  <dcterms:modified xsi:type="dcterms:W3CDTF">2018-05-31T08:21:21Z</dcterms:modified>
</cp:coreProperties>
</file>