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69" r:id="rId3"/>
    <p:sldId id="270" r:id="rId4"/>
    <p:sldId id="271" r:id="rId5"/>
    <p:sldId id="327" r:id="rId6"/>
    <p:sldId id="328" r:id="rId7"/>
    <p:sldId id="297" r:id="rId8"/>
    <p:sldId id="329" r:id="rId9"/>
    <p:sldId id="330" r:id="rId10"/>
    <p:sldId id="295" r:id="rId11"/>
    <p:sldId id="303" r:id="rId12"/>
    <p:sldId id="331" r:id="rId13"/>
    <p:sldId id="302" r:id="rId14"/>
    <p:sldId id="301" r:id="rId15"/>
    <p:sldId id="298" r:id="rId16"/>
    <p:sldId id="304" r:id="rId17"/>
    <p:sldId id="307" r:id="rId18"/>
    <p:sldId id="308" r:id="rId19"/>
    <p:sldId id="309" r:id="rId20"/>
    <p:sldId id="311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299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667" autoAdjust="0"/>
  </p:normalViewPr>
  <p:slideViewPr>
    <p:cSldViewPr>
      <p:cViewPr varScale="1">
        <p:scale>
          <a:sx n="83" d="100"/>
          <a:sy n="83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7CDD78-F70D-4C8D-8623-9E07C6039C4E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386DAB-98A0-4D77-9EB0-1FA2EAB21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4E560C-B26B-4C2F-B5AB-5D24E9195123}" type="slidenum">
              <a:rPr 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B24F7-1E2B-4E30-A0A0-62E44199E36F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C680-C98F-472F-902D-E45C75E9B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FB7D-0D04-4083-91DB-5ABA84ADBAB4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71133-6B3F-44BF-8E7C-A57D79313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D9E8-09E0-4B26-96B2-06649E9A8B67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A4AD-01BC-426A-80FA-249C06EE0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9C24-4D38-4D5B-8EB5-D6F49FF3BD98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7DFD-F3FD-4713-8705-101E50805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8563-A1C1-4493-8986-FC986AC73598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60D7-7178-476D-A843-C937888D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3002-3E14-401D-816D-FD8DC6C606DF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1B90-CCB1-41C1-8C5C-4CDF6AAC0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0141-2662-4D68-93A5-ECA8A521C905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2F3D-6FD4-472C-8F8E-F9DB9F720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4E99-B7A8-4D0B-906C-64908F21119B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8019-E6E3-4D00-9ED6-7B71CA6F3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DEA1-31AF-421A-8CC8-8C012CA738AD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1BD1-97D2-47A0-BE7A-98E9EA242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5F4D-CDE2-4CDD-9861-8949A853886A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9CF1-20BC-4A81-AE30-AEDF2B44F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794A-B226-4953-A70A-EA6E90CF997F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63F9-49D0-48F2-A564-708351E31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24118E-C934-4884-BEC1-94137082234E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B52503-D94B-4173-AFB9-BEE361D7A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Rectangle 3079"/>
          <p:cNvSpPr>
            <a:spLocks noChangeArrowheads="1"/>
          </p:cNvSpPr>
          <p:nvPr/>
        </p:nvSpPr>
        <p:spPr bwMode="auto">
          <a:xfrm>
            <a:off x="744538" y="3860800"/>
            <a:ext cx="83645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15000"/>
              </a:spcBef>
            </a:pPr>
            <a:endParaRPr lang="ru-RU" sz="4800" b="1" dirty="0">
              <a:solidFill>
                <a:srgbClr val="1B059D"/>
              </a:solidFill>
              <a:latin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032678"/>
            <a:ext cx="856895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выявления и пресечения нарушений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о контрактной системе </a:t>
            </a:r>
          </a:p>
          <a:p>
            <a:pPr lvl="0"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 9 месяцев 2017 года) </a:t>
            </a:r>
            <a:endParaRPr kumimoji="0" lang="ru-RU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132856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наиболее типичные и часто встречающиеся нарушения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78092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необъективное описание объекта закупки:</a:t>
            </a:r>
          </a:p>
          <a:p>
            <a:pPr algn="just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несоответствие установленных характеристик товара требованиям действующих государственных стандартов.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78092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требование о подробном описании в заявке химического состава и (или) компонентов товара.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(письмо ФАС России № ИА/44536/16 от 01.07.2016, решение Верховного Суда Российской Федерации от 09.02.2017 по делу № АКПИ16-1287).</a:t>
            </a:r>
          </a:p>
          <a:p>
            <a:pPr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967334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Неоднозначность толкования положения ч. 12 ст. 95 Закона о контрактной системе.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9289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Способы направления решения об одностороннем отказе от исполнения контракта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по почте заказным письмом                       либо иные средств связи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с уведомлением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(постановлении 20 арбитражного апелляционного суда от 24.11.2016 № 20АП-5042/2016 по делу № А09-3566/2016)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347864" y="3861048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499992" y="3861048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Способы направления решения об одностороннем отказе от исполнения контракта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почте заказным письмом с уведомлением (в обязательном порядке) + любым иным способом</a:t>
            </a: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(постановление 14 арбитражного апелляционного суда от 3 марта 2015 г. по делу № А05-12408/2014)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Реформа контрольно-надзорной деятельности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ФАС России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риск - ориентированного подхода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при осуществлении контроля за соблюдением Закона о контрактной системе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 проведении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плановых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проверок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Периодичность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 возможность проведения плановых проверок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зависит от категории риска 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60-100 баллов – категория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среднего риска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30-60 баллов – категория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умеренного риска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 30 баллов – категория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низкого риска.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pPr eaLnBrk="1" hangingPunct="1"/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Количество жалоб:</a:t>
            </a:r>
            <a:br>
              <a:rPr lang="ru-RU" sz="5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600200"/>
            <a:ext cx="8964488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b="1" dirty="0" smtClean="0"/>
          </a:p>
          <a:p>
            <a:pPr eaLnBrk="1" hangingPunct="1">
              <a:lnSpc>
                <a:spcPct val="90000"/>
              </a:lnSpc>
            </a:pPr>
            <a:endParaRPr lang="ru-RU" b="1" dirty="0" smtClean="0"/>
          </a:p>
          <a:p>
            <a:pPr algn="ctr" eaLnBrk="1" hangingPunct="1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поступивших жалоб: 168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них: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Необоснованные - 54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Обоснованные - 71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Отозваны - 22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Возвращены - 21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отнесения к категории риска Юридических лиц используются критерии: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«Доля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жалоб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признанных обоснованными и частично обоснованными»,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«Доля неисполненных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предписаний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 устранении допущенных нарушений»,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«Доля государственных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контрактов, расторгнутых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основании вступившего в законную силу решения суда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иску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контрольного органа в сфере закупок».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Обзор судебной практики применения законодательства РФ о контрактной системе в сфере закупок товаров, работ, услуг для обеспечения государственных и муниципальных нужд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(утвержден Президиумом Верховного Суда Р.Ф 28.06.2017г. июня 2017 года).</a:t>
            </a:r>
          </a:p>
          <a:p>
            <a:r>
              <a:rPr lang="ru-RU" sz="3600" dirty="0" smtClean="0"/>
              <a:t> 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заказчиком в аукционной документации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особых характеристик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товара, которые отвечают его потребностям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необходимы заказчику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учетом специфики использования такого товара, не может рассматриваться как ограничение круга потенциальных участников закупки.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Включение заказчиком в аукционную документацию требований к закупаемому товару, которые свидетельствуют о его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конкретном производителе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отсутствие специфики использования такого товара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является нарушением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положений статьи 33 Закона о контрактной системе.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проведении закупок допускается включение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один лот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технологически и функционально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взаимосвязанных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между собой товаров, работ и услуг.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закупке работ по строительству, реконструкции, капитальному ремонту объекта капстроительства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проектно-сметная документация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подлежит размещению в составе документации о закупке на официальном сайте ЕИС 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выполнение работ, оказание услуг, составляющих лицензируемый вид деятельности, является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самостоятельным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объектом закупки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заказчик устанавливает требования к участникам закупки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наличии у них лицензии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такой вид деятельности.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наличии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дополнительных требований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участникам закупки, установленных законодательством Российской Федерации, заказчик обязан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указывать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соответствующую информацию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документации о размещении заказа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Стороны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вправе изменять сроки выполнения работ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 контракту, если иное не установлено законом и заключенным в соответствии с ним контрактом.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совершении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заказчиком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до совершения которых исполнитель контракта не мог исполнить своего обязательства,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исполнитель не считается просрочившим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 сроки исполнения обязательств по контракту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продлеваются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соответствующий период просрочки заказчика.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548680"/>
            <a:ext cx="879532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Проведено проверок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0" y="2420888"/>
            <a:ext cx="9252520" cy="4104456"/>
          </a:xfrm>
        </p:spPr>
        <p:txBody>
          <a:bodyPr/>
          <a:lstStyle/>
          <a:p>
            <a:pPr algn="ctr" eaLnBrk="1" hangingPunct="1">
              <a:buNone/>
            </a:pPr>
            <a:endParaRPr lang="ru-RU" sz="2800" b="1" dirty="0" smtClean="0"/>
          </a:p>
          <a:p>
            <a:pPr algn="ctr" eaLnBrk="1" hangingPunct="1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 плановых проверки:</a:t>
            </a:r>
          </a:p>
          <a:p>
            <a:pPr algn="ctr" eaLnBrk="1" hangingPunct="1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выявлено 29 закупки с нарушением Закона о контрактной системе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в контракте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упоминания о конкретном существенном нарушении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обязательств, являющемся основанием для одностороннего отказа, не может свидетельствовать об отсутствии у стороны такого права, если в контракте содержится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общее указание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право стороны на односторонний отказ.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совершение заказчиком всех действий, предусмотренных частью 12 статьи 95 Закона о контрактной системе, не свидетельствует об отсутствии надлежащего уведомления, если доказано, что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уведомление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 одностороннем отказе заказчика от исполнения контракта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доставлено исполнителю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банковской гарантии, не соответствующей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требованиям Закона о контрактной системе, является основанием для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признания победителя торгов уклонившимся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 заключения контракта.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Нарушение участником закупки своих обязательств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 отсутствии у него намерения уклониться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заключения контракта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предпринявшего меры для его заключения не может являться основанием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для включения сведений о таком лице в РНП.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36912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Применение судом обеспечительной меры в виде приостановления действия решения и предписания контрольного органа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допускается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если такое приостановление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приводит к возобновлению процедуры проведения торгов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521329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Основные нарушения в действиях Заказчика: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Указание в Аукционной документации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утративших силу.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отсутствие надлежащей инструкции по заполнению заявки.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установление излишних требований к материалам (товарам), используемым при выполнении работ.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Указание характеристик товара с нарушением ГОСТ.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Нарушение требований к содержанию второй части заявки  (заказчиком не предусмотрено декларирование п. 7.1. ч. 1 ст. 31 Закона о контрактной системе).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Нарушения, связанные с неверным определением размеров штрафа и не указание в проекте контракта всех возможных значений штрафов.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установление требования о необходимости предоставления лицензии в аукционной документации в случае отсутствия в аукционной документации работ, для выполнения которых необходима лицензия.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132856"/>
            <a:ext cx="86409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Основные нарушения в действиях Комиссии: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Неправомерное отклонение первой части заявки в связи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неуказанием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показателей выполняемых работ, поскольку Законом о контрактной системе не предусмотрено  указание в заявке характеристик работ, а предусмотрено указание согласия на их выполнение. 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Неправомерное признание заявок ИП не соответствующими требованиям документации об аукционе в связи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непредоставлением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декларации о том, что участник соответствует п. 7.1 ч. 1 ст. 31 Закона о контрактной системе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непривлечение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административной ответственности по ст. 19.28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РФ, поскольку по указанной статье  ИП не могут быть привлечены к административной ответственности.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Неуказание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протоколе рассмотрения заявок положений документации об аукционе, которым не соответствует заявка на участие в аукционе, положений заявки на участие в аукционе, которые не соответствуют требованиям, установленным документацией об аукционе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1002</Words>
  <Application>Microsoft Office PowerPoint</Application>
  <PresentationFormat>Экран (4:3)</PresentationFormat>
  <Paragraphs>84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Количество жалоб: </vt:lpstr>
      <vt:lpstr>     Проведено проверок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Донских Ольга Михайловна</dc:creator>
  <cp:lastModifiedBy>Петров Денис</cp:lastModifiedBy>
  <cp:revision>121</cp:revision>
  <dcterms:created xsi:type="dcterms:W3CDTF">2016-10-19T10:00:15Z</dcterms:created>
  <dcterms:modified xsi:type="dcterms:W3CDTF">2017-09-28T05:54:50Z</dcterms:modified>
</cp:coreProperties>
</file>