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71" r:id="rId3"/>
    <p:sldId id="284" r:id="rId4"/>
    <p:sldId id="305" r:id="rId5"/>
    <p:sldId id="304" r:id="rId6"/>
    <p:sldId id="306" r:id="rId7"/>
    <p:sldId id="283" r:id="rId8"/>
    <p:sldId id="308" r:id="rId9"/>
    <p:sldId id="286" r:id="rId10"/>
    <p:sldId id="297" r:id="rId11"/>
    <p:sldId id="307" r:id="rId12"/>
    <p:sldId id="298" r:id="rId13"/>
    <p:sldId id="309" r:id="rId14"/>
    <p:sldId id="299" r:id="rId15"/>
    <p:sldId id="310" r:id="rId16"/>
    <p:sldId id="296" r:id="rId17"/>
    <p:sldId id="311" r:id="rId18"/>
    <p:sldId id="300" r:id="rId19"/>
    <p:sldId id="312" r:id="rId20"/>
    <p:sldId id="287" r:id="rId21"/>
    <p:sldId id="301" r:id="rId22"/>
    <p:sldId id="313" r:id="rId23"/>
    <p:sldId id="302" r:id="rId24"/>
    <p:sldId id="314" r:id="rId25"/>
    <p:sldId id="316" r:id="rId26"/>
    <p:sldId id="317" r:id="rId27"/>
    <p:sldId id="290" r:id="rId28"/>
    <p:sldId id="315" r:id="rId29"/>
    <p:sldId id="292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09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7CDD78-F70D-4C8D-8623-9E07C6039C4E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386DAB-98A0-4D77-9EB0-1FA2EAB21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4E560C-B26B-4C2F-B5AB-5D24E9195123}" type="slidenum">
              <a:rPr 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24F7-1E2B-4E30-A0A0-62E44199E36F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C680-C98F-472F-902D-E45C75E9B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FB7D-0D04-4083-91DB-5ABA84ADBAB4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71133-6B3F-44BF-8E7C-A57D79313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D9E8-09E0-4B26-96B2-06649E9A8B67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A4AD-01BC-426A-80FA-249C06EE0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9C24-4D38-4D5B-8EB5-D6F49FF3BD98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7DFD-F3FD-4713-8705-101E50805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8563-A1C1-4493-8986-FC986AC73598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60D7-7178-476D-A843-C937888D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3002-3E14-401D-816D-FD8DC6C606DF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1B90-CCB1-41C1-8C5C-4CDF6AAC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0141-2662-4D68-93A5-ECA8A521C905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2F3D-6FD4-472C-8F8E-F9DB9F720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4E99-B7A8-4D0B-906C-64908F21119B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8019-E6E3-4D00-9ED6-7B71CA6F3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DEA1-31AF-421A-8CC8-8C012CA738AD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1BD1-97D2-47A0-BE7A-98E9EA242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5F4D-CDE2-4CDD-9861-8949A853886A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9CF1-20BC-4A81-AE30-AEDF2B44F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794A-B226-4953-A70A-EA6E90CF997F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63F9-49D0-48F2-A564-708351E31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24118E-C934-4884-BEC1-94137082234E}" type="datetimeFigureOut">
              <a:rPr lang="ru-RU"/>
              <a:pPr>
                <a:defRPr/>
              </a:pPr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52503-D94B-4173-AFB9-BEE361D7A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Rectangle 3079"/>
          <p:cNvSpPr>
            <a:spLocks noChangeArrowheads="1"/>
          </p:cNvSpPr>
          <p:nvPr/>
        </p:nvSpPr>
        <p:spPr bwMode="auto">
          <a:xfrm>
            <a:off x="744538" y="3860800"/>
            <a:ext cx="83645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15000"/>
              </a:spcBef>
            </a:pPr>
            <a:endParaRPr lang="ru-RU" sz="4800" b="1" dirty="0">
              <a:solidFill>
                <a:srgbClr val="1B059D"/>
              </a:solidFill>
              <a:latin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2740291"/>
            <a:ext cx="8568952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выявления и пресечения нарушений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о защите конкуренции, Закона о рекламе</a:t>
            </a:r>
          </a:p>
          <a:p>
            <a:pPr lvl="0"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 3 квартала 2017 года</a:t>
            </a:r>
            <a:endParaRPr kumimoji="0" lang="ru-RU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НАРУШЕНИЕ: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отслеживается исполнение выданных предписаний о демонтаже незаконно установленных рекламных конструкций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4006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усилить контроль за исполнением выданных предписаний, а также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фиксировать исполнение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выданных предписаний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письменном виде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48672"/>
          </a:xfrm>
        </p:spPr>
        <p:txBody>
          <a:bodyPr>
            <a:noAutofit/>
          </a:bodyPr>
          <a:lstStyle/>
          <a:p>
            <a:pPr algn="just"/>
            <a:endParaRPr lang="ru-RU" sz="3400" dirty="0" smtClean="0"/>
          </a:p>
          <a:p>
            <a:pPr algn="just"/>
            <a:endParaRPr lang="ru-RU" sz="3400" dirty="0" smtClean="0"/>
          </a:p>
          <a:p>
            <a:pPr algn="just"/>
            <a:endParaRPr lang="ru-RU" sz="3400" dirty="0" smtClean="0"/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выдача свидетельств и карт маршрутов муниципальных перевозок без проведения открытых конкурсов;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заключение уполномоченным органом государственных или муниципальных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контрактов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 соответствии в ФЗ-44, с учетом положений 220-ФЗ (по регулируемым тарифам);</a:t>
            </a:r>
          </a:p>
          <a:p>
            <a:pPr marL="457200" indent="-457200">
              <a:buAutoNum type="arabicParenR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проведение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открытого конкурса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 право осуществления перевозок по маршруту регулярных перевозок (по нерегулируемым тарифам).</a:t>
            </a:r>
          </a:p>
          <a:p>
            <a:pPr marL="457200" indent="-457200">
              <a:buAutoNum type="arabicParenR"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4867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передача муниципального имущества одному и тому же лицу по разным договорам, предусматривающим переход прав владения и пользования, заключенным сроком на 30 календарных дней.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Усилить контроль за передачей государственного (муниципального) имущества в аренду;</a:t>
            </a:r>
          </a:p>
          <a:p>
            <a:pPr marL="457200" indent="-45720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2) Контроль за передачей подведомственными учреждениями государственного (муниципального) имущества в аренду.</a:t>
            </a:r>
          </a:p>
          <a:p>
            <a:pPr marL="457200" indent="-45720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48672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4000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превышение порога в 25% на территории МО Республики Алтай;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в целях недопущения превышения порога в 25% ежегодно рассчитывать долю объема всех реализованных продовольственных товаров в денежном выражении за предыдущий  финансовый год в границах муниципальных образований Республики Алтай.</a:t>
            </a:r>
          </a:p>
          <a:p>
            <a:pPr marL="457200" indent="-45720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48672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отсутствие информации об условиях отбора контрагента для заключения договора поставки продовольственных товаров и о существенных условиях такого договора в сети «Интернет»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актуализировать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информацию 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официальном сайте торговой сети в сети «Интернет» в части обязательных сведений, установленных Законом о торговле.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Типичные нарушения антимонопольного законодательства хозяйствующими субъектами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132856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Типичные нарушения рекламного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законодательства</a:t>
            </a:r>
          </a:p>
          <a:p>
            <a:pPr algn="ctr"/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468544" cy="6048672"/>
          </a:xfrm>
        </p:spPr>
        <p:txBody>
          <a:bodyPr>
            <a:noAutofit/>
          </a:bodyPr>
          <a:lstStyle/>
          <a:p>
            <a:endParaRPr lang="en-US" sz="3000" dirty="0" smtClean="0"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Отсутствие пометки «реклама» или пометки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«на правах рекламы» в периодических печатных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изданиях, не специализирующихся на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сообщениях и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материалах рекламного характера;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ст.16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Федерального закона от 13.03.2006 № 38-ФЗ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 рекламе»)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размещать пометку «реклама» или пометку «на правах рекламы» на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КАЖДОЙ СТРАНИЦЕ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где размещается рекламная информация.</a:t>
            </a:r>
          </a:p>
          <a:p>
            <a:pPr marL="457200" indent="-45720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48672"/>
          </a:xfrm>
        </p:spPr>
        <p:txBody>
          <a:bodyPr>
            <a:noAutofit/>
          </a:bodyPr>
          <a:lstStyle/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Отсутствие предупреждения о необходимости консультации у специалиста, о наличии противопоказаний к их применению и использованию (при рекламировании лекарственных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препаратов или медицинских услуг);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(ст.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Федерального закона от 13.03.2006 № 38-ФЗ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 рекламе»)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размещении рекламы лекарственных препаратов и медицинских услуг следует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КАЖДОМ СЛУЧАЕ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размещать указание о имеющихся противопоказаниях и необходимости получения консультации специалиста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0648"/>
            <a:ext cx="1512167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048672"/>
          </a:xfrm>
        </p:spPr>
        <p:txBody>
          <a:bodyPr>
            <a:noAutofit/>
          </a:bodyPr>
          <a:lstStyle/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наименования продавца, сведений о месте нахождения и государственные регистрационные номера записи о создании юридического лица либо фамилия, имя, отчество, основные государственные регистрационные номера записи о государственной регистрации физического лица в качестве индивидуального предпринимателя.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(ст.8 Федерального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закона от 13.03.2006 № 38-ФЗ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 рекламе»)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Управление  рекомендует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обратить внимание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на наличие указанных сведений в публикуемой рекламе.</a:t>
            </a:r>
          </a:p>
          <a:p>
            <a:pPr marL="457200" indent="-45720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0648"/>
            <a:ext cx="1512167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048672"/>
          </a:xfrm>
        </p:spPr>
        <p:txBody>
          <a:bodyPr>
            <a:noAutofit/>
          </a:bodyPr>
          <a:lstStyle/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Отсутствие в распространяемой рекламе указания на вид финансовой услуги – займа, наименования лица, оказывающего данную услугу.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(ст.2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Федерального закона от 13.03.2006 № 38-ФЗ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«О рекламе»)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1" y="128589"/>
            <a:ext cx="2630066" cy="24363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04867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рекламе банковских, страховых и иных финансовых услуг и финансовой деятельности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обязательном порядке следует указывать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наименование или имя лица, оказывающего эти услуги. 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048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распространение рекламы по сетям электросвязи (в том числе посредством использования телефонной, факсимильной, подвижной радиотелефонной связи), без предварительного согласия абонента или адресата на получение рекламы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ст.18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Федерального закона от 13.03.2006 № 38-ФЗ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 рекламе»)</a:t>
            </a: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to04-tswinger\Desktop\0028-028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0"/>
            <a:ext cx="1800200" cy="1800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52070" cy="612068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Нарушения субъектов естественных монополий: </a:t>
            </a:r>
          </a:p>
          <a:p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неуказание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существенной информации в тех.условиях;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предъявление дополнительных требований 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сокращение сроков оплаты.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C:\Users\to04-tswinger\Desktop\red-cross-uLlzEG-clip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58000" y="-8001000"/>
            <a:ext cx="36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8590"/>
            <a:ext cx="2486050" cy="23358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52070" cy="612068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усилить контроль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 исполнением Правил, регулирующих Вашу деятельность.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0"/>
            <a:ext cx="2016224" cy="20162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52070" cy="612068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НАРУШЕНИЕ:</a:t>
            </a:r>
          </a:p>
          <a:p>
            <a:pPr algn="ctr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Антиконкурентные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соглашения в ходе торгов, направленные на поддержание цен в ходе торгов, запрещенные статьей 11 Федерального закона от 26.07.2006 «О защите конкуренции» (картель).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8590"/>
            <a:ext cx="2486050" cy="23358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12068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честная конкурентная борьба</a:t>
            </a:r>
          </a:p>
          <a:p>
            <a:pPr algn="ctr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13285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Типичные нарушения антимонопольного законодательства органами власти 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04-tswing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16632"/>
            <a:ext cx="2160537" cy="21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48672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pPr algn="just"/>
            <a:endParaRPr lang="ru-RU" sz="2800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передача в хозяйственное ведение муниципального унитарного предприятия и безвозмездное пользование объекты, необходимые для организации тепло-, водоснабжения и водоотведения.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to04-tswinger\Desktop\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60350"/>
            <a:ext cx="2699791" cy="23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Объекты тепло-, водоснабжения и водоотведения;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заключение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договора аренды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(срок с момента ввода в эксплуатацию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 превышает 5 лет);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концессионного соглашения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(срок с момента ввода в эксплуатацию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превышает 5 лет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78EA6-D4DD-46C0-81EE-96E9F9545F1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727</Words>
  <Application>Microsoft Office PowerPoint</Application>
  <PresentationFormat>Экран (4:3)</PresentationFormat>
  <Paragraphs>150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Донских Ольга Михайловна</dc:creator>
  <cp:lastModifiedBy>to04-tswinger</cp:lastModifiedBy>
  <cp:revision>125</cp:revision>
  <dcterms:created xsi:type="dcterms:W3CDTF">2016-10-19T10:00:15Z</dcterms:created>
  <dcterms:modified xsi:type="dcterms:W3CDTF">2017-09-28T06:19:45Z</dcterms:modified>
</cp:coreProperties>
</file>