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1" r:id="rId2"/>
    <p:sldId id="259" r:id="rId3"/>
    <p:sldId id="260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3374678799129869"/>
          <c:y val="0.22203840776950726"/>
          <c:w val="0.6016022861259146"/>
          <c:h val="0.6280679461541314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Аукционы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-8.5339980145575228E-3"/>
                  <c:y val="-3.493370237341356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91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Лист1!$A$2</c:f>
              <c:strCache>
                <c:ptCount val="1"/>
                <c:pt idx="0">
                  <c:v>Количество лотов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91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Конкурсы</c:v>
                </c:pt>
              </c:strCache>
            </c:strRef>
          </c:tx>
          <c:dLbls>
            <c:dLbl>
              <c:idx val="0"/>
              <c:layout>
                <c:manualLayout>
                  <c:x val="2.27573280388201E-2"/>
                  <c:y val="-3.10521798874786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Количество лотов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hape val="box"/>
        <c:axId val="76801920"/>
        <c:axId val="76803456"/>
        <c:axId val="0"/>
      </c:bar3DChart>
      <c:catAx>
        <c:axId val="76801920"/>
        <c:scaling>
          <c:orientation val="minMax"/>
        </c:scaling>
        <c:axPos val="b"/>
        <c:tickLblPos val="nextTo"/>
        <c:crossAx val="76803456"/>
        <c:crosses val="autoZero"/>
        <c:auto val="1"/>
        <c:lblAlgn val="ctr"/>
        <c:lblOffset val="100"/>
      </c:catAx>
      <c:valAx>
        <c:axId val="76803456"/>
        <c:scaling>
          <c:orientation val="minMax"/>
        </c:scaling>
        <c:axPos val="l"/>
        <c:majorGridlines/>
        <c:numFmt formatCode="General" sourceLinked="1"/>
        <c:tickLblPos val="nextTo"/>
        <c:crossAx val="76801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578576394737552"/>
          <c:y val="0.27450566835166496"/>
          <c:w val="0.30163158394587042"/>
          <c:h val="0.1506721452166193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4228078600585597"/>
          <c:y val="0.15868078956265524"/>
          <c:w val="0.6499616082084082"/>
          <c:h val="0.6491445882134313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Аукционы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-8.5339980145575211E-3"/>
                  <c:y val="-3.493370237341356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73,3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Лист1!$A$2</c:f>
              <c:strCache>
                <c:ptCount val="1"/>
                <c:pt idx="0">
                  <c:v>Общая стоимость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73.3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Конкурсы</c:v>
                </c:pt>
              </c:strCache>
            </c:strRef>
          </c:tx>
          <c:dLbls>
            <c:dLbl>
              <c:idx val="0"/>
              <c:layout>
                <c:manualLayout>
                  <c:x val="7.3961316126165189E-2"/>
                  <c:y val="-4.26967473452831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26,7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Общая стоимость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26.7</c:v>
                </c:pt>
              </c:numCache>
            </c:numRef>
          </c:val>
        </c:ser>
        <c:shape val="box"/>
        <c:axId val="66577152"/>
        <c:axId val="66578688"/>
        <c:axId val="0"/>
      </c:bar3DChart>
      <c:catAx>
        <c:axId val="66577152"/>
        <c:scaling>
          <c:orientation val="minMax"/>
        </c:scaling>
        <c:axPos val="b"/>
        <c:tickLblPos val="nextTo"/>
        <c:crossAx val="66578688"/>
        <c:crosses val="autoZero"/>
        <c:auto val="1"/>
        <c:lblAlgn val="ctr"/>
        <c:lblOffset val="100"/>
      </c:catAx>
      <c:valAx>
        <c:axId val="6657868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66577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578576394737552"/>
          <c:y val="0.22421646026774031"/>
          <c:w val="0.30163158394587053"/>
          <c:h val="0.1371846641604739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0"/>
          <c:y val="1.3318962514292248E-3"/>
          <c:w val="1"/>
          <c:h val="0.8165069586456454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Конкурс</c:v>
                </c:pt>
              </c:strCache>
            </c:strRef>
          </c:tx>
          <c:spPr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 prst="relaxedInset"/>
            </a:sp3d>
          </c:spPr>
          <c:dLbls>
            <c:dLbl>
              <c:idx val="0"/>
              <c:layout>
                <c:manualLayout>
                  <c:x val="-7.7430421010132144E-2"/>
                  <c:y val="1.013246132112402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9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5.1620280673421108E-2"/>
                  <c:y val="-6.754974214082690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9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2011</c:v>
                </c:pt>
                <c:pt idx="1">
                  <c:v>2012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1.9000000000000001</c:v>
                </c:pt>
                <c:pt idx="1">
                  <c:v>1.9000000000000001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Электронный аукцион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 prst="relaxedInset"/>
            </a:sp3d>
          </c:spPr>
          <c:dLbls>
            <c:dLbl>
              <c:idx val="0"/>
              <c:layout>
                <c:manualLayout>
                  <c:x val="-8.1732111066250127E-2"/>
                  <c:y val="1.350994842816538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4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0324056134684222"/>
                  <c:y val="3.377487107041349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9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2011</c:v>
                </c:pt>
                <c:pt idx="1">
                  <c:v>2012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2.4</c:v>
                </c:pt>
                <c:pt idx="1">
                  <c:v>2.9</c:v>
                </c:pt>
              </c:numCache>
            </c:numRef>
          </c:val>
        </c:ser>
        <c:shape val="box"/>
        <c:axId val="77471744"/>
        <c:axId val="77473280"/>
        <c:axId val="0"/>
      </c:bar3DChart>
      <c:catAx>
        <c:axId val="774717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>
                <a:latin typeface="Bookman Old Style" pitchFamily="18" charset="0"/>
                <a:ea typeface="Batang" pitchFamily="18" charset="-127"/>
                <a:cs typeface="David" pitchFamily="2" charset="-79"/>
              </a:defRPr>
            </a:pPr>
            <a:endParaRPr lang="ru-RU"/>
          </a:p>
        </c:txPr>
        <c:crossAx val="77473280"/>
        <c:crosses val="autoZero"/>
        <c:auto val="1"/>
        <c:lblAlgn val="ctr"/>
        <c:lblOffset val="100"/>
      </c:catAx>
      <c:valAx>
        <c:axId val="77473280"/>
        <c:scaling>
          <c:orientation val="minMax"/>
        </c:scaling>
        <c:delete val="1"/>
        <c:axPos val="l"/>
        <c:numFmt formatCode="General" sourceLinked="1"/>
        <c:tickLblPos val="none"/>
        <c:crossAx val="77471744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0"/>
          <c:y val="4.4536561576637513E-3"/>
          <c:w val="1"/>
          <c:h val="0.8556491197947744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Конкурс</c:v>
                </c:pt>
              </c:strCache>
            </c:strRef>
          </c:tx>
          <c:spPr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 prst="relaxedInset"/>
            </a:sp3d>
          </c:spPr>
          <c:dLbls>
            <c:dLbl>
              <c:idx val="0"/>
              <c:layout>
                <c:manualLayout>
                  <c:x val="-1.7422567130436203E-2"/>
                  <c:y val="-3.206714405470103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15,3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3.9200004389851759E-2"/>
                  <c:y val="-9.620143216410321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13,4</a:t>
                    </a:r>
                    <a:endParaRPr lang="en-US" dirty="0"/>
                  </a:p>
                </c:rich>
              </c:tx>
              <c:showVal val="1"/>
            </c:dLbl>
            <c:numFmt formatCode="0.0" sourceLinked="0"/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2011</c:v>
                </c:pt>
                <c:pt idx="1">
                  <c:v>2012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15.3</c:v>
                </c:pt>
                <c:pt idx="1">
                  <c:v>13.4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Электронный аукцион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 prst="relaxedInset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17,3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17,6</a:t>
                    </a:r>
                    <a:endParaRPr lang="en-US"/>
                  </a:p>
                </c:rich>
              </c:tx>
              <c:showVal val="1"/>
            </c:dLbl>
            <c:numFmt formatCode="0.0" sourceLinked="0"/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2011</c:v>
                </c:pt>
                <c:pt idx="1">
                  <c:v>2012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17.3</c:v>
                </c:pt>
                <c:pt idx="1">
                  <c:v>17.600000000000001</c:v>
                </c:pt>
              </c:numCache>
            </c:numRef>
          </c:val>
        </c:ser>
        <c:shape val="box"/>
        <c:axId val="77613312"/>
        <c:axId val="77631488"/>
        <c:axId val="0"/>
      </c:bar3DChart>
      <c:catAx>
        <c:axId val="776133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>
                <a:latin typeface="Bookman Old Style" pitchFamily="18" charset="0"/>
                <a:ea typeface="Batang" pitchFamily="18" charset="-127"/>
                <a:cs typeface="David" pitchFamily="2" charset="-79"/>
              </a:defRPr>
            </a:pPr>
            <a:endParaRPr lang="ru-RU"/>
          </a:p>
        </c:txPr>
        <c:crossAx val="77631488"/>
        <c:crosses val="autoZero"/>
        <c:auto val="1"/>
        <c:lblAlgn val="ctr"/>
        <c:lblOffset val="100"/>
      </c:catAx>
      <c:valAx>
        <c:axId val="77631488"/>
        <c:scaling>
          <c:orientation val="minMax"/>
        </c:scaling>
        <c:delete val="1"/>
        <c:axPos val="l"/>
        <c:numFmt formatCode="General" sourceLinked="1"/>
        <c:tickLblPos val="none"/>
        <c:crossAx val="77613312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0"/>
          <c:y val="9.7825731781436068E-2"/>
          <c:w val="1"/>
          <c:h val="0.7817317683656064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Конкурс</c:v>
                </c:pt>
              </c:strCache>
            </c:strRef>
          </c:tx>
          <c:spPr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 prst="relaxedInset"/>
            </a:sp3d>
          </c:spPr>
          <c:dLbls>
            <c:dLbl>
              <c:idx val="0"/>
              <c:layout>
                <c:manualLayout>
                  <c:x val="-4.3016900561184283E-2"/>
                  <c:y val="-3.45876601946188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69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8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1508450280592128E-2"/>
                  <c:y val="-1.86743956553847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65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9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2011</c:v>
                </c:pt>
                <c:pt idx="1">
                  <c:v>2012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69.8</c:v>
                </c:pt>
                <c:pt idx="1">
                  <c:v>65.900000000000006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Электронный аукцион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 prst="relaxedInset"/>
            </a:sp3d>
          </c:spPr>
          <c:dLbls>
            <c:dLbl>
              <c:idx val="0"/>
              <c:layout>
                <c:manualLayout>
                  <c:x val="7.3128392238260786E-2"/>
                  <c:y val="-3.458221417663848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63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9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6.022366078565794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59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1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2011</c:v>
                </c:pt>
                <c:pt idx="1">
                  <c:v>2012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63.9</c:v>
                </c:pt>
                <c:pt idx="1">
                  <c:v>59.1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Аукционы без снижения</c:v>
                </c:pt>
              </c:strCache>
            </c:strRef>
          </c:tx>
          <c:spPr>
            <a:noFill/>
            <a:ln w="0">
              <a:solidFill>
                <a:schemeClr val="bg1"/>
              </a:solidFill>
            </a:ln>
            <a:effectLst/>
          </c:spPr>
          <c:dLbls>
            <c:dLbl>
              <c:idx val="0"/>
              <c:layout>
                <c:manualLayout>
                  <c:x val="8.603346240661624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55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9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.10890829203259259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50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6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2011</c:v>
                </c:pt>
                <c:pt idx="1">
                  <c:v>2012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55.9</c:v>
                </c:pt>
                <c:pt idx="1">
                  <c:v>50.6</c:v>
                </c:pt>
              </c:numCache>
            </c:numRef>
          </c:val>
        </c:ser>
        <c:shape val="box"/>
        <c:axId val="78595968"/>
        <c:axId val="78597504"/>
        <c:axId val="0"/>
      </c:bar3DChart>
      <c:catAx>
        <c:axId val="785959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>
                <a:latin typeface="Bookman Old Style" pitchFamily="18" charset="0"/>
                <a:ea typeface="Batang" pitchFamily="18" charset="-127"/>
                <a:cs typeface="David" pitchFamily="2" charset="-79"/>
              </a:defRPr>
            </a:pPr>
            <a:endParaRPr lang="ru-RU"/>
          </a:p>
        </c:txPr>
        <c:crossAx val="78597504"/>
        <c:crosses val="autoZero"/>
        <c:auto val="1"/>
        <c:lblAlgn val="ctr"/>
        <c:lblOffset val="100"/>
      </c:catAx>
      <c:valAx>
        <c:axId val="78597504"/>
        <c:scaling>
          <c:orientation val="minMax"/>
        </c:scaling>
        <c:delete val="1"/>
        <c:axPos val="l"/>
        <c:numFmt formatCode="General" sourceLinked="1"/>
        <c:tickLblPos val="none"/>
        <c:crossAx val="78595968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3714984551646212"/>
          <c:y val="4.2451678495671032E-2"/>
          <c:w val="0.69297430328908205"/>
          <c:h val="0.6216531496500389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Обоснованные</c:v>
                </c:pt>
              </c:strCache>
            </c:strRef>
          </c:tx>
          <c:spPr>
            <a:solidFill>
              <a:schemeClr val="accent2"/>
            </a:solidFill>
          </c:spPr>
          <c:dLbls>
            <c:dLbl>
              <c:idx val="0"/>
              <c:layout>
                <c:manualLayout>
                  <c:x val="-9.5805541496761043E-2"/>
                  <c:y val="-2.460966869314262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43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4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9.3628142826380309E-2"/>
                  <c:y val="8.203222897714216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39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4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I полугодие 2011 года</c:v>
                </c:pt>
                <c:pt idx="1">
                  <c:v>I полугодие 2012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43.4</c:v>
                </c:pt>
                <c:pt idx="1">
                  <c:v>39.4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Необоснованные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-8.927334548561824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56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6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0233773750790368"/>
                  <c:y val="1.640644579542844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60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6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I полугодие 2011 года</c:v>
                </c:pt>
                <c:pt idx="1">
                  <c:v>I полугодие 2012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56.6</c:v>
                </c:pt>
                <c:pt idx="1">
                  <c:v>60.6</c:v>
                </c:pt>
              </c:numCache>
            </c:numRef>
          </c:val>
        </c:ser>
        <c:shape val="cylinder"/>
        <c:axId val="67847680"/>
        <c:axId val="67849216"/>
        <c:axId val="0"/>
      </c:bar3DChart>
      <c:catAx>
        <c:axId val="6784768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7849216"/>
        <c:crosses val="autoZero"/>
        <c:auto val="1"/>
        <c:lblAlgn val="ctr"/>
        <c:lblOffset val="100"/>
      </c:catAx>
      <c:valAx>
        <c:axId val="67849216"/>
        <c:scaling>
          <c:orientation val="minMax"/>
        </c:scaling>
        <c:axPos val="l"/>
        <c:numFmt formatCode="General" sourceLinked="1"/>
        <c:tickLblPos val="nextTo"/>
        <c:crossAx val="67847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766973079808757"/>
          <c:y val="7.2344997842617054E-2"/>
          <c:w val="0.30491109286028745"/>
          <c:h val="0.14054575331423141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C9C164-93CC-43AD-8AFD-5CB2EC684696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861E9-347A-4060-A705-4FEFF78D2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48E0827F-6373-42FB-B252-2F809FE7E46B}" type="slidenum">
              <a:rPr lang="ru-RU" smtClean="0">
                <a:latin typeface="Arial" charset="0"/>
                <a:ea typeface="ＭＳ Ｐゴシック" pitchFamily="34" charset="-128"/>
              </a:rPr>
              <a:pPr defTabSz="928688"/>
              <a:t>2</a:t>
            </a:fld>
            <a:endParaRPr lang="ru-RU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48E0827F-6373-42FB-B252-2F809FE7E46B}" type="slidenum">
              <a:rPr lang="ru-RU" smtClean="0">
                <a:latin typeface="Arial" charset="0"/>
                <a:ea typeface="ＭＳ Ｐゴシック" pitchFamily="34" charset="-128"/>
              </a:rPr>
              <a:pPr defTabSz="928688"/>
              <a:t>3</a:t>
            </a:fld>
            <a:endParaRPr lang="ru-RU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7C2DFE7C-231F-41CC-A41A-06522B8A54E2}" type="slidenum">
              <a:rPr lang="ru-RU" smtClean="0">
                <a:solidFill>
                  <a:prstClr val="black"/>
                </a:solidFill>
              </a:rPr>
              <a:pPr defTabSz="928688"/>
              <a:t>4</a:t>
            </a:fld>
            <a:endParaRPr 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3AE60-70D1-4AFE-8A53-B7567D37832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AFB14-27C7-468F-B50D-07E1DFF0194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C6801-0839-4AFE-A674-B9FFD3D13CF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DDF0C-5487-4245-8EF8-0BD39A31351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12EB3-7D73-45B2-81A6-E32E33AE6A4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991C4-FC88-49B8-815E-773F816C8DF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CC267-9DF2-45B8-AD6D-D2FFAD3796F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C65B7-EF94-47DD-A9F1-305E61404B2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9D933-B5E1-49C7-8174-45FB4988854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4A5D7-7BEE-41DB-BF5A-DE3A07C3418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BCCAB-503B-4A57-A032-A55D5E63735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00310-BD8A-4442-8CD1-3AFB90F66EC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4FAEE-6218-464A-A409-75AE9DEA7D4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2052" name="Picture 8" descr="пр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9" descr="пр 1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bg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DA2D9D-ECD5-490D-A937-7D4E55643D74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6"/>
          <p:cNvSpPr>
            <a:spLocks noChangeArrowheads="1"/>
          </p:cNvSpPr>
          <p:nvPr/>
        </p:nvSpPr>
        <p:spPr bwMode="auto">
          <a:xfrm>
            <a:off x="1260475" y="1989138"/>
            <a:ext cx="78835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sz="2800" b="1">
                <a:solidFill>
                  <a:srgbClr val="008080"/>
                </a:solidFill>
                <a:latin typeface="Calibri" pitchFamily="34" charset="0"/>
              </a:rPr>
              <a:t>ФЕДЕРАЛЬНАЯ АНТИМОНОПОЛЬНАЯ СЛУЖБА</a:t>
            </a:r>
            <a:endParaRPr lang="en-US" sz="2800" b="1">
              <a:solidFill>
                <a:srgbClr val="008080"/>
              </a:solidFill>
              <a:latin typeface="Calibri" pitchFamily="34" charset="0"/>
            </a:endParaRPr>
          </a:p>
        </p:txBody>
      </p:sp>
      <p:sp>
        <p:nvSpPr>
          <p:cNvPr id="3075" name="Прямоугольник 3"/>
          <p:cNvSpPr>
            <a:spLocks noChangeArrowheads="1"/>
          </p:cNvSpPr>
          <p:nvPr/>
        </p:nvSpPr>
        <p:spPr bwMode="auto">
          <a:xfrm>
            <a:off x="0" y="3299500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 dirty="0" smtClean="0">
                <a:latin typeface="Calibri" pitchFamily="34" charset="0"/>
              </a:rPr>
              <a:t>Госзаказ в цифрах</a:t>
            </a:r>
          </a:p>
          <a:p>
            <a:pPr algn="ctr"/>
            <a:r>
              <a:rPr lang="en-US" sz="5400" b="1" dirty="0" smtClean="0">
                <a:latin typeface="Calibri" pitchFamily="34" charset="0"/>
              </a:rPr>
              <a:t>I</a:t>
            </a:r>
            <a:r>
              <a:rPr lang="ru-RU" sz="5400" b="1" dirty="0" smtClean="0">
                <a:latin typeface="Calibri" pitchFamily="34" charset="0"/>
              </a:rPr>
              <a:t> полугодие 2012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03250"/>
          </a:xfrm>
          <a:prstGeom prst="rect">
            <a:avLst/>
          </a:prstGeom>
          <a:solidFill>
            <a:schemeClr val="accent5">
              <a:lumMod val="5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938"/>
            <a:ext cx="9144000" cy="576262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I</a:t>
            </a:r>
            <a:r>
              <a:rPr lang="ru-RU" sz="2800" b="1" dirty="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 полугодие 2012 года</a:t>
            </a:r>
          </a:p>
        </p:txBody>
      </p:sp>
      <p:sp>
        <p:nvSpPr>
          <p:cNvPr id="1030" name="Номер слайда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1B93FA7-EC5F-4CB8-B602-1563847BA22C}" type="slidenum">
              <a:rPr lang="ru-RU" smtClean="0">
                <a:latin typeface="Arial" charset="0"/>
                <a:ea typeface="ＭＳ Ｐゴシック" pitchFamily="34" charset="-128"/>
              </a:rPr>
              <a:pPr/>
              <a:t>2</a:t>
            </a:fld>
            <a:endParaRPr lang="ru-RU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36" name="Номер слайда 3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EAEA099-852C-47C2-AB4C-5F8731372C47}" type="slidenum">
              <a:rPr lang="ru-RU" sz="1600" b="1">
                <a:solidFill>
                  <a:srgbClr val="FFFFFF"/>
                </a:solidFill>
              </a:rPr>
              <a:pPr algn="r"/>
              <a:t>2</a:t>
            </a:fld>
            <a:endParaRPr lang="ru-RU" sz="1600" b="1">
              <a:solidFill>
                <a:srgbClr val="FFFFFF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51519" y="1052737"/>
          <a:ext cx="8712968" cy="26212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598195"/>
                <a:gridCol w="1544037"/>
                <a:gridCol w="1571191"/>
                <a:gridCol w="1571191"/>
                <a:gridCol w="1428354"/>
              </a:tblGrid>
              <a:tr h="856560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Кол-во лотов</a:t>
                      </a:r>
                      <a:endParaRPr lang="en-US" sz="2000" b="1" dirty="0" smtClean="0"/>
                    </a:p>
                    <a:p>
                      <a:pPr algn="ctr"/>
                      <a:endParaRPr lang="en-US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Общая</a:t>
                      </a:r>
                      <a:r>
                        <a:rPr lang="ru-RU" sz="2000" b="1" baseline="0" dirty="0" smtClean="0"/>
                        <a:t> стоимость лотов</a:t>
                      </a:r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(млрд. руб.)</a:t>
                      </a:r>
                      <a:endParaRPr lang="en-US" sz="20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855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2011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2012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2011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2012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96996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solidFill>
                            <a:schemeClr val="accent2"/>
                          </a:solidFill>
                        </a:rPr>
                        <a:t>Электронный</a:t>
                      </a:r>
                      <a:r>
                        <a:rPr lang="ru-RU" sz="2000" b="1" baseline="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accent2"/>
                          </a:solidFill>
                        </a:rPr>
                        <a:t>аукцион</a:t>
                      </a:r>
                      <a:endParaRPr lang="en-US" sz="2000" b="1" dirty="0" smtClean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2"/>
                          </a:solidFill>
                        </a:rPr>
                        <a:t>243 857</a:t>
                      </a:r>
                      <a:endParaRPr lang="en-US" sz="1600" b="1" dirty="0" smtClean="0">
                        <a:solidFill>
                          <a:schemeClr val="accent2"/>
                        </a:solidFill>
                      </a:endParaRPr>
                    </a:p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2"/>
                          </a:solidFill>
                        </a:rPr>
                        <a:t>399 750</a:t>
                      </a:r>
                      <a:endParaRPr lang="en-US" sz="1600" b="1" dirty="0" smtClean="0">
                        <a:solidFill>
                          <a:schemeClr val="accent2"/>
                        </a:solidFill>
                      </a:endParaRPr>
                    </a:p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2"/>
                          </a:solidFill>
                        </a:rPr>
                        <a:t>899</a:t>
                      </a:r>
                      <a:endParaRPr lang="en-US" sz="1600" b="1" dirty="0" smtClean="0">
                        <a:solidFill>
                          <a:schemeClr val="accent2"/>
                        </a:solidFill>
                      </a:endParaRPr>
                    </a:p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2"/>
                          </a:solidFill>
                        </a:rPr>
                        <a:t>1 690</a:t>
                      </a:r>
                      <a:endParaRPr lang="en-US" sz="1600" b="1" dirty="0" smtClean="0">
                        <a:solidFill>
                          <a:schemeClr val="accent2"/>
                        </a:solidFill>
                      </a:endParaRPr>
                    </a:p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9317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Конкурс</a:t>
                      </a:r>
                      <a:endParaRPr 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37 064</a:t>
                      </a:r>
                      <a:endParaRPr lang="en-US" sz="16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38 894</a:t>
                      </a:r>
                      <a:endParaRPr lang="en-US" sz="16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297,5</a:t>
                      </a:r>
                      <a:endParaRPr lang="en-US" sz="16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617,3</a:t>
                      </a:r>
                      <a:endParaRPr lang="en-US" sz="16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0" y="3212976"/>
          <a:ext cx="4464496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4679504" y="3284984"/>
          <a:ext cx="4464496" cy="357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03250"/>
          </a:xfrm>
          <a:prstGeom prst="rect">
            <a:avLst/>
          </a:prstGeom>
          <a:solidFill>
            <a:schemeClr val="accent5">
              <a:lumMod val="5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938"/>
            <a:ext cx="9144000" cy="576262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Сравнение </a:t>
            </a:r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I</a:t>
            </a:r>
            <a:r>
              <a:rPr lang="ru-RU" sz="2800" b="1" dirty="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 полугодия 2011 года и </a:t>
            </a:r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I</a:t>
            </a:r>
            <a:r>
              <a:rPr lang="ru-RU" sz="2800" b="1" dirty="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 полугодия 2012 года</a:t>
            </a:r>
          </a:p>
        </p:txBody>
      </p:sp>
      <p:sp>
        <p:nvSpPr>
          <p:cNvPr id="1030" name="Номер слайда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1B93FA7-EC5F-4CB8-B602-1563847BA22C}" type="slidenum">
              <a:rPr lang="ru-RU" smtClean="0">
                <a:latin typeface="Arial" charset="0"/>
                <a:ea typeface="ＭＳ Ｐゴシック" pitchFamily="34" charset="-128"/>
              </a:rPr>
              <a:pPr/>
              <a:t>3</a:t>
            </a:fld>
            <a:endParaRPr lang="ru-RU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36" name="Номер слайда 3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EAEA099-852C-47C2-AB4C-5F8731372C47}" type="slidenum">
              <a:rPr lang="ru-RU" sz="1600" b="1">
                <a:solidFill>
                  <a:srgbClr val="FFFFFF"/>
                </a:solidFill>
              </a:rPr>
              <a:pPr algn="r"/>
              <a:t>3</a:t>
            </a:fld>
            <a:endParaRPr lang="ru-RU" sz="1600" b="1">
              <a:solidFill>
                <a:srgbClr val="FFFFFF"/>
              </a:solidFill>
            </a:endParaRPr>
          </a:p>
        </p:txBody>
      </p:sp>
      <p:graphicFrame>
        <p:nvGraphicFramePr>
          <p:cNvPr id="26" name="Диаграмма 25"/>
          <p:cNvGraphicFramePr/>
          <p:nvPr/>
        </p:nvGraphicFramePr>
        <p:xfrm>
          <a:off x="0" y="2708920"/>
          <a:ext cx="2952328" cy="3760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79512" y="213285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u="sng" dirty="0" smtClean="0">
                <a:latin typeface="Bookman Old Style" pitchFamily="18" charset="0"/>
                <a:cs typeface="David" pitchFamily="2" charset="-79"/>
              </a:rPr>
              <a:t>Среднее кол-во заявок</a:t>
            </a:r>
          </a:p>
        </p:txBody>
      </p:sp>
      <p:graphicFrame>
        <p:nvGraphicFramePr>
          <p:cNvPr id="32" name="Диаграмма 31"/>
          <p:cNvGraphicFramePr/>
          <p:nvPr/>
        </p:nvGraphicFramePr>
        <p:xfrm>
          <a:off x="3059832" y="1124744"/>
          <a:ext cx="291581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3635896" y="8274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u="sng" dirty="0" smtClean="0">
                <a:latin typeface="Bookman Old Style" pitchFamily="18" charset="0"/>
                <a:cs typeface="David" pitchFamily="2" charset="-79"/>
              </a:rPr>
              <a:t>Экономия (%)</a:t>
            </a:r>
          </a:p>
        </p:txBody>
      </p:sp>
      <p:graphicFrame>
        <p:nvGraphicFramePr>
          <p:cNvPr id="38" name="Диаграмма 37"/>
          <p:cNvGraphicFramePr/>
          <p:nvPr/>
        </p:nvGraphicFramePr>
        <p:xfrm>
          <a:off x="6191672" y="1700808"/>
          <a:ext cx="295232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6156176" y="134076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u="sng" dirty="0" smtClean="0">
                <a:latin typeface="Bookman Old Style" pitchFamily="18" charset="0"/>
                <a:cs typeface="David" pitchFamily="2" charset="-79"/>
              </a:rPr>
              <a:t>Несостоявшиеся (%)</a:t>
            </a:r>
          </a:p>
        </p:txBody>
      </p:sp>
      <p:grpSp>
        <p:nvGrpSpPr>
          <p:cNvPr id="2" name="Группа 17"/>
          <p:cNvGrpSpPr/>
          <p:nvPr/>
        </p:nvGrpSpPr>
        <p:grpSpPr>
          <a:xfrm>
            <a:off x="441288" y="980728"/>
            <a:ext cx="2834568" cy="1263045"/>
            <a:chOff x="441288" y="980728"/>
            <a:chExt cx="2834568" cy="1263045"/>
          </a:xfrm>
        </p:grpSpPr>
        <p:sp>
          <p:nvSpPr>
            <p:cNvPr id="45" name="Ромб 44"/>
            <p:cNvSpPr/>
            <p:nvPr/>
          </p:nvSpPr>
          <p:spPr>
            <a:xfrm>
              <a:off x="445981" y="1010345"/>
              <a:ext cx="504056" cy="360040"/>
            </a:xfrm>
            <a:prstGeom prst="diamond">
              <a:avLst/>
            </a:prstGeom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086978" y="980728"/>
              <a:ext cx="1540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Конкурсы</a:t>
              </a:r>
              <a:endParaRPr lang="en-US" dirty="0"/>
            </a:p>
          </p:txBody>
        </p:sp>
        <p:sp>
          <p:nvSpPr>
            <p:cNvPr id="47" name="Ромб 46"/>
            <p:cNvSpPr/>
            <p:nvPr/>
          </p:nvSpPr>
          <p:spPr>
            <a:xfrm>
              <a:off x="441288" y="1628800"/>
              <a:ext cx="504056" cy="360040"/>
            </a:xfrm>
            <a:prstGeom prst="diamond">
              <a:avLst/>
            </a:prstGeom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1089360" y="1412776"/>
              <a:ext cx="2186496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Электронные </a:t>
              </a:r>
            </a:p>
            <a:p>
              <a:r>
                <a:rPr lang="ru-RU" dirty="0" smtClean="0"/>
                <a:t>аукционы</a:t>
              </a:r>
              <a:endParaRPr lang="en-US" dirty="0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2699792" y="4869160"/>
            <a:ext cx="3384376" cy="13234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latin typeface="Calibri" pitchFamily="34" charset="0"/>
              </a:rPr>
              <a:t>Отмечается динамика к снижению количества несостоявшихся торгов и роста количества заявок на электронных аукционах</a:t>
            </a:r>
            <a:endParaRPr lang="en-US" sz="1600" b="1" i="1" dirty="0">
              <a:latin typeface="Calibri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56176" y="5805264"/>
            <a:ext cx="2951312" cy="4924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300" b="1" i="1" dirty="0" smtClean="0">
                <a:latin typeface="Bookman Old Style" pitchFamily="18" charset="0"/>
                <a:cs typeface="David" pitchFamily="2" charset="-79"/>
              </a:rPr>
              <a:t>Фактически несостоявшиеся аукционы</a:t>
            </a:r>
            <a:endParaRPr lang="en-US" sz="1300" b="1" i="1" dirty="0" smtClean="0">
              <a:latin typeface="Bookman Old Style" pitchFamily="18" charset="0"/>
              <a:cs typeface="David" pitchFamily="2" charset="-79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7236296" y="4581128"/>
            <a:ext cx="0" cy="1224136"/>
          </a:xfrm>
          <a:prstGeom prst="line">
            <a:avLst/>
          </a:prstGeom>
          <a:ln w="2540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8604448" y="4581128"/>
            <a:ext cx="0" cy="1224136"/>
          </a:xfrm>
          <a:prstGeom prst="line">
            <a:avLst/>
          </a:prstGeom>
          <a:ln w="2540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7092280" y="2780928"/>
            <a:ext cx="0" cy="2016224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7380312" y="2780928"/>
            <a:ext cx="0" cy="2016224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491670" y="2687148"/>
            <a:ext cx="0" cy="2016224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8820472" y="2924944"/>
            <a:ext cx="0" cy="182447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8687342" y="2977678"/>
            <a:ext cx="0" cy="187220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8397686" y="2924944"/>
            <a:ext cx="30088" cy="190904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7092280" y="4797152"/>
            <a:ext cx="279648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>
            <a:off x="7092280" y="2780928"/>
            <a:ext cx="279648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8396808" y="4818924"/>
            <a:ext cx="279648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7207832" y="2669570"/>
            <a:ext cx="279648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8414386" y="2986066"/>
            <a:ext cx="279648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H="1">
            <a:off x="8525744" y="2883096"/>
            <a:ext cx="279648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7377810" y="4692486"/>
            <a:ext cx="135632" cy="8039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7369426" y="2689650"/>
            <a:ext cx="135632" cy="8039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8684840" y="4725144"/>
            <a:ext cx="135632" cy="8039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8684840" y="2903172"/>
            <a:ext cx="135632" cy="80392"/>
          </a:xfrm>
          <a:prstGeom prst="line">
            <a:avLst/>
          </a:prstGeom>
          <a:ln w="317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8543326" y="2874708"/>
            <a:ext cx="0" cy="182447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8545014" y="4714258"/>
            <a:ext cx="279648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7219516" y="2676258"/>
            <a:ext cx="0" cy="2016224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7212022" y="4699174"/>
            <a:ext cx="279648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79512" y="6289289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/>
              <a:t>(*) фактически несостоявшиеся аукционы очищены от аукционов, по которым прошли торги, но заявки были отклонены по 2-м частям. Столбец, обозначенный пунктиром, отражает реальные показатели по несостоявшимся аукционам, поскольку не включает аукционы, на которых была конкуренция и снижение цены.</a:t>
            </a:r>
            <a:endParaRPr lang="ru-RU" sz="1200" dirty="0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8687342" y="2903172"/>
            <a:ext cx="135632" cy="8039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03250"/>
          </a:xfrm>
          <a:prstGeom prst="rect">
            <a:avLst/>
          </a:prstGeom>
          <a:solidFill>
            <a:schemeClr val="accent5">
              <a:lumMod val="5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>
              <a:solidFill>
                <a:srgbClr val="FFFFFF"/>
              </a:solidFill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938"/>
            <a:ext cx="9144000" cy="576262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Госзаказ в цифрах</a:t>
            </a:r>
          </a:p>
        </p:txBody>
      </p:sp>
      <p:sp>
        <p:nvSpPr>
          <p:cNvPr id="1030" name="Номер слайда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2C89A51-502C-4B56-9BBD-2411B4DB800C}" type="slidenum">
              <a:rPr lang="ru-RU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pPr/>
              <a:t>4</a:t>
            </a:fld>
            <a:endParaRPr lang="ru-RU" smtClean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3200" y="2997448"/>
            <a:ext cx="8785225" cy="863600"/>
          </a:xfrm>
          <a:prstGeom prst="roundRect">
            <a:avLst>
              <a:gd name="adj" fmla="val 9831"/>
            </a:avLst>
          </a:prstGeom>
          <a:solidFill>
            <a:schemeClr val="accent1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 smtClean="0">
                <a:solidFill>
                  <a:srgbClr val="000000"/>
                </a:solidFill>
              </a:rPr>
              <a:t>5. </a:t>
            </a:r>
            <a:r>
              <a:rPr lang="ru-RU" dirty="0">
                <a:solidFill>
                  <a:srgbClr val="000000"/>
                </a:solidFill>
                <a:cs typeface="Calibri" pitchFamily="34" charset="0"/>
              </a:rPr>
              <a:t>Всего за шесть лет  (2006-2011) совокупная экономия бюджетов составила </a:t>
            </a:r>
            <a:r>
              <a:rPr lang="ru-RU" b="1" dirty="0">
                <a:solidFill>
                  <a:srgbClr val="FF0000"/>
                </a:solidFill>
                <a:cs typeface="Calibri" pitchFamily="34" charset="0"/>
              </a:rPr>
              <a:t>более </a:t>
            </a:r>
            <a:r>
              <a:rPr lang="en-US" b="1" dirty="0">
                <a:solidFill>
                  <a:srgbClr val="FF0000"/>
                </a:solidFill>
                <a:cs typeface="Calibri" pitchFamily="34" charset="0"/>
              </a:rPr>
              <a:t>1 </a:t>
            </a:r>
            <a:r>
              <a:rPr lang="ru-RU" b="1" dirty="0">
                <a:solidFill>
                  <a:srgbClr val="FF0000"/>
                </a:solidFill>
                <a:cs typeface="Calibri" pitchFamily="34" charset="0"/>
              </a:rPr>
              <a:t>трлн. 448 млрд. руб. </a:t>
            </a:r>
            <a:r>
              <a:rPr lang="en-US" dirty="0">
                <a:solidFill>
                  <a:srgbClr val="000000"/>
                </a:solidFill>
              </a:rPr>
              <a:t>–</a:t>
            </a:r>
            <a:r>
              <a:rPr lang="ru-RU" dirty="0">
                <a:solidFill>
                  <a:srgbClr val="000000"/>
                </a:solidFill>
                <a:cs typeface="Calibri" pitchFamily="34" charset="0"/>
              </a:rPr>
              <a:t> это новые возможности по приобретению необходимых товаров, а также строительству инфраструктуры.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27013" y="1593577"/>
            <a:ext cx="8785225" cy="288032"/>
          </a:xfrm>
          <a:prstGeom prst="roundRect">
            <a:avLst>
              <a:gd name="adj" fmla="val 9831"/>
            </a:avLst>
          </a:prstGeom>
          <a:solidFill>
            <a:schemeClr val="accent1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 smtClean="0">
                <a:solidFill>
                  <a:srgbClr val="000000"/>
                </a:solidFill>
              </a:rPr>
              <a:t>2. </a:t>
            </a:r>
            <a:r>
              <a:rPr lang="ru-RU" dirty="0">
                <a:solidFill>
                  <a:srgbClr val="000000"/>
                </a:solidFill>
              </a:rPr>
              <a:t>Количество</a:t>
            </a:r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ru-RU" dirty="0">
                <a:solidFill>
                  <a:srgbClr val="000000"/>
                </a:solidFill>
              </a:rPr>
              <a:t>аккредитованных компаний на площадках – </a:t>
            </a:r>
            <a:r>
              <a:rPr lang="ru-RU" b="1" dirty="0" smtClean="0">
                <a:solidFill>
                  <a:srgbClr val="FF0000"/>
                </a:solidFill>
              </a:rPr>
              <a:t>более </a:t>
            </a:r>
            <a:r>
              <a:rPr lang="ru-RU" b="1" dirty="0">
                <a:solidFill>
                  <a:srgbClr val="FF0000"/>
                </a:solidFill>
              </a:rPr>
              <a:t>200 тыс.</a:t>
            </a:r>
            <a:r>
              <a:rPr lang="ru-RU" dirty="0">
                <a:solidFill>
                  <a:srgbClr val="000000"/>
                </a:solidFill>
              </a:rPr>
              <a:t>                            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4313" y="2587834"/>
            <a:ext cx="8785225" cy="358775"/>
          </a:xfrm>
          <a:prstGeom prst="roundRect">
            <a:avLst>
              <a:gd name="adj" fmla="val 9831"/>
            </a:avLst>
          </a:prstGeom>
          <a:solidFill>
            <a:schemeClr val="accent1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 smtClean="0">
                <a:solidFill>
                  <a:srgbClr val="000000"/>
                </a:solidFill>
              </a:rPr>
              <a:t>4.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>
                <a:solidFill>
                  <a:srgbClr val="000000"/>
                </a:solidFill>
              </a:rPr>
              <a:t>Количество заказчиков на общероссийском портале –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213,4 </a:t>
            </a:r>
            <a:r>
              <a:rPr lang="ru-RU" b="1" dirty="0">
                <a:solidFill>
                  <a:srgbClr val="FF0000"/>
                </a:solidFill>
              </a:rPr>
              <a:t>тыс.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14313" y="1929606"/>
            <a:ext cx="8785225" cy="600075"/>
          </a:xfrm>
          <a:prstGeom prst="roundRect">
            <a:avLst>
              <a:gd name="adj" fmla="val 9831"/>
            </a:avLst>
          </a:prstGeom>
          <a:solidFill>
            <a:schemeClr val="accent1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 smtClean="0">
                <a:solidFill>
                  <a:srgbClr val="000000"/>
                </a:solidFill>
              </a:rPr>
              <a:t>3. </a:t>
            </a:r>
            <a:r>
              <a:rPr lang="ru-RU" dirty="0">
                <a:solidFill>
                  <a:srgbClr val="000000"/>
                </a:solidFill>
              </a:rPr>
              <a:t>Количество выданных ЭЦП сотрудникам заказчиков и предпринимателей </a:t>
            </a:r>
            <a:r>
              <a:rPr lang="en-US" dirty="0">
                <a:solidFill>
                  <a:srgbClr val="000000"/>
                </a:solidFill>
              </a:rPr>
              <a:t>–</a:t>
            </a:r>
            <a:r>
              <a:rPr lang="ru-RU" dirty="0">
                <a:solidFill>
                  <a:srgbClr val="000000"/>
                </a:solidFill>
              </a:rPr>
              <a:t> </a:t>
            </a:r>
            <a:br>
              <a:rPr lang="ru-RU" dirty="0">
                <a:solidFill>
                  <a:srgbClr val="00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более </a:t>
            </a:r>
            <a:r>
              <a:rPr lang="ru-RU" b="1" dirty="0" smtClean="0">
                <a:solidFill>
                  <a:srgbClr val="FF0000"/>
                </a:solidFill>
              </a:rPr>
              <a:t>1 </a:t>
            </a:r>
            <a:r>
              <a:rPr lang="ru-RU" b="1" dirty="0">
                <a:solidFill>
                  <a:srgbClr val="FF0000"/>
                </a:solidFill>
              </a:rPr>
              <a:t>млн.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036" name="Номер слайда 3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50F959C-5B93-4A52-93EF-DD81BBBE1230}" type="slidenum">
              <a:rPr lang="ru-RU" sz="1600" b="1">
                <a:solidFill>
                  <a:srgbClr val="FFFFFF"/>
                </a:solidFill>
                <a:ea typeface="ＭＳ Ｐゴシック" pitchFamily="34" charset="-128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sz="1600" b="1">
              <a:solidFill>
                <a:srgbClr val="FFFFFF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30" name="TextBox 14"/>
          <p:cNvSpPr txBox="1">
            <a:spLocks noChangeArrowheads="1"/>
          </p:cNvSpPr>
          <p:nvPr/>
        </p:nvSpPr>
        <p:spPr bwMode="auto">
          <a:xfrm>
            <a:off x="2195736" y="3933056"/>
            <a:ext cx="35283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u="sng" dirty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Показатели контроля ФАС России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34080" y="973215"/>
            <a:ext cx="8785225" cy="576262"/>
          </a:xfrm>
          <a:prstGeom prst="roundRect">
            <a:avLst>
              <a:gd name="adj" fmla="val 9831"/>
            </a:avLst>
          </a:prstGeom>
          <a:solidFill>
            <a:schemeClr val="accent1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 smtClean="0">
                <a:solidFill>
                  <a:srgbClr val="000000"/>
                </a:solidFill>
              </a:rPr>
              <a:t>1.</a:t>
            </a:r>
            <a:r>
              <a:rPr lang="ru-RU" dirty="0" smtClean="0">
                <a:solidFill>
                  <a:srgbClr val="000000"/>
                </a:solidFill>
              </a:rPr>
              <a:t> Ежедневно на общероссийском сайте фиксируется </a:t>
            </a:r>
            <a:r>
              <a:rPr lang="ru-RU" b="1" dirty="0" smtClean="0">
                <a:solidFill>
                  <a:srgbClr val="FF0000"/>
                </a:solidFill>
              </a:rPr>
              <a:t>150 тыс.</a:t>
            </a:r>
            <a:r>
              <a:rPr lang="ru-RU" dirty="0" smtClean="0">
                <a:solidFill>
                  <a:srgbClr val="000000"/>
                </a:solidFill>
              </a:rPr>
              <a:t> обращений с уникальных IP-адресов, размещается </a:t>
            </a:r>
            <a:r>
              <a:rPr lang="ru-RU" b="1" dirty="0" smtClean="0">
                <a:solidFill>
                  <a:srgbClr val="FF0000"/>
                </a:solidFill>
              </a:rPr>
              <a:t>10 тыс. </a:t>
            </a:r>
            <a:r>
              <a:rPr lang="ru-RU" dirty="0" smtClean="0">
                <a:solidFill>
                  <a:srgbClr val="000000"/>
                </a:solidFill>
              </a:rPr>
              <a:t>новых извещений.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580112" y="4293096"/>
            <a:ext cx="3456384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dirty="0" smtClean="0">
                <a:solidFill>
                  <a:srgbClr val="000000"/>
                </a:solidFill>
              </a:rPr>
              <a:t>     В суде обжалуется </a:t>
            </a:r>
            <a:r>
              <a:rPr lang="ru-RU" dirty="0" smtClean="0">
                <a:solidFill>
                  <a:srgbClr val="FF0000"/>
                </a:solidFill>
              </a:rPr>
              <a:t>3%</a:t>
            </a:r>
            <a:r>
              <a:rPr lang="ru-RU" dirty="0" smtClean="0">
                <a:solidFill>
                  <a:srgbClr val="000000"/>
                </a:solidFill>
              </a:rPr>
              <a:t> решений ФАС по существу. </a:t>
            </a:r>
          </a:p>
          <a:p>
            <a:pPr lvl="0" algn="just"/>
            <a:r>
              <a:rPr lang="ru-RU" dirty="0" smtClean="0">
                <a:solidFill>
                  <a:srgbClr val="000000"/>
                </a:solidFill>
              </a:rPr>
              <a:t>     При этом в силе остается </a:t>
            </a:r>
            <a:r>
              <a:rPr lang="ru-RU" dirty="0" smtClean="0">
                <a:solidFill>
                  <a:srgbClr val="FF0000"/>
                </a:solidFill>
              </a:rPr>
              <a:t>80%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ru-RU" dirty="0" smtClean="0">
                <a:solidFill>
                  <a:srgbClr val="000000"/>
                </a:solidFill>
              </a:rPr>
              <a:t>обжалованных в суде решений (по центральному аппарату ФАС России – </a:t>
            </a:r>
            <a:r>
              <a:rPr lang="ru-RU" dirty="0" smtClean="0">
                <a:solidFill>
                  <a:srgbClr val="FF0000"/>
                </a:solidFill>
              </a:rPr>
              <a:t>92%</a:t>
            </a:r>
            <a:r>
              <a:rPr lang="ru-RU" dirty="0" smtClean="0">
                <a:solidFill>
                  <a:srgbClr val="000000"/>
                </a:solidFill>
              </a:rPr>
              <a:t>).</a:t>
            </a:r>
            <a:endParaRPr lang="ru-RU" dirty="0"/>
          </a:p>
        </p:txBody>
      </p:sp>
      <p:graphicFrame>
        <p:nvGraphicFramePr>
          <p:cNvPr id="19" name="Диаграмма 18"/>
          <p:cNvGraphicFramePr/>
          <p:nvPr/>
        </p:nvGraphicFramePr>
        <p:xfrm>
          <a:off x="-180528" y="4077072"/>
          <a:ext cx="5832648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324</Words>
  <Application>Microsoft Office PowerPoint</Application>
  <PresentationFormat>Экран (4:3)</PresentationFormat>
  <Paragraphs>71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Оформление по умолчанию</vt:lpstr>
      <vt:lpstr>Слайд 1</vt:lpstr>
      <vt:lpstr>I полугодие 2012 года</vt:lpstr>
      <vt:lpstr>Сравнение I полугодия 2011 года и I полугодия 2012 года</vt:lpstr>
      <vt:lpstr>Госзаказ в цифрах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достижения действующей системы госзаказа</dc:title>
  <dc:creator>Valued Acer Customer</dc:creator>
  <cp:lastModifiedBy>Elizaveta</cp:lastModifiedBy>
  <cp:revision>23</cp:revision>
  <dcterms:created xsi:type="dcterms:W3CDTF">2012-07-31T14:35:49Z</dcterms:created>
  <dcterms:modified xsi:type="dcterms:W3CDTF">2012-08-06T17:03:12Z</dcterms:modified>
</cp:coreProperties>
</file>